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5"/>
  </p:notesMasterIdLst>
  <p:sldIdLst>
    <p:sldId id="256" r:id="rId2"/>
    <p:sldId id="260" r:id="rId3"/>
    <p:sldId id="278" r:id="rId4"/>
    <p:sldId id="257" r:id="rId5"/>
    <p:sldId id="258" r:id="rId6"/>
    <p:sldId id="267" r:id="rId7"/>
    <p:sldId id="264" r:id="rId8"/>
    <p:sldId id="265" r:id="rId9"/>
    <p:sldId id="263" r:id="rId10"/>
    <p:sldId id="274" r:id="rId11"/>
    <p:sldId id="275" r:id="rId12"/>
    <p:sldId id="277" r:id="rId13"/>
    <p:sldId id="266" r:id="rId14"/>
    <p:sldId id="279" r:id="rId15"/>
    <p:sldId id="272" r:id="rId16"/>
    <p:sldId id="273" r:id="rId17"/>
    <p:sldId id="268" r:id="rId18"/>
    <p:sldId id="269" r:id="rId19"/>
    <p:sldId id="259" r:id="rId20"/>
    <p:sldId id="271" r:id="rId21"/>
    <p:sldId id="276" r:id="rId22"/>
    <p:sldId id="270" r:id="rId23"/>
    <p:sldId id="261" r:id="rId2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89" autoAdjust="0"/>
  </p:normalViewPr>
  <p:slideViewPr>
    <p:cSldViewPr>
      <p:cViewPr>
        <p:scale>
          <a:sx n="100" d="100"/>
          <a:sy n="100" d="100"/>
        </p:scale>
        <p:origin x="-946" y="21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6F42DD-CD30-45DC-8BCA-321CAF740E3C}" type="datetimeFigureOut">
              <a:rPr lang="sk-SK" smtClean="0"/>
              <a:t>04.10.2018</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82F470-2E62-4EBA-8D70-CD41DF585FD2}" type="slidenum">
              <a:rPr lang="sk-SK" smtClean="0"/>
              <a:t>‹#›</a:t>
            </a:fld>
            <a:endParaRPr lang="sk-SK"/>
          </a:p>
        </p:txBody>
      </p:sp>
    </p:spTree>
    <p:extLst>
      <p:ext uri="{BB962C8B-B14F-4D97-AF65-F5344CB8AC3E}">
        <p14:creationId xmlns:p14="http://schemas.microsoft.com/office/powerpoint/2010/main" val="305898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9282F470-2E62-4EBA-8D70-CD41DF585FD2}" type="slidenum">
              <a:rPr lang="sk-SK" smtClean="0"/>
              <a:t>19</a:t>
            </a:fld>
            <a:endParaRPr lang="sk-SK"/>
          </a:p>
        </p:txBody>
      </p:sp>
    </p:spTree>
    <p:extLst>
      <p:ext uri="{BB962C8B-B14F-4D97-AF65-F5344CB8AC3E}">
        <p14:creationId xmlns:p14="http://schemas.microsoft.com/office/powerpoint/2010/main" val="290672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sk-SK" smtClean="0"/>
              <a:t>Upravte štýly predlohy textu</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7" name="Date Placeholder 6"/>
          <p:cNvSpPr>
            <a:spLocks noGrp="1"/>
          </p:cNvSpPr>
          <p:nvPr>
            <p:ph type="dt" sz="half" idx="10"/>
          </p:nvPr>
        </p:nvSpPr>
        <p:spPr/>
        <p:txBody>
          <a:bodyPr/>
          <a:lstStyle/>
          <a:p>
            <a:fld id="{1352BD37-C551-4276-A581-539F5F4F982E}" type="datetimeFigureOut">
              <a:rPr lang="sk-SK" smtClean="0"/>
              <a:t>04.10.2018</a:t>
            </a:fld>
            <a:endParaRPr lang="sk-SK"/>
          </a:p>
        </p:txBody>
      </p:sp>
      <p:sp>
        <p:nvSpPr>
          <p:cNvPr id="8" name="Slide Number Placeholder 7"/>
          <p:cNvSpPr>
            <a:spLocks noGrp="1"/>
          </p:cNvSpPr>
          <p:nvPr>
            <p:ph type="sldNum" sz="quarter" idx="11"/>
          </p:nvPr>
        </p:nvSpPr>
        <p:spPr/>
        <p:txBody>
          <a:bodyPr/>
          <a:lstStyle/>
          <a:p>
            <a:fld id="{648B73A9-BE0E-4371-99BF-418B22488E1E}" type="slidenum">
              <a:rPr lang="sk-SK" smtClean="0"/>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1352BD37-C551-4276-A581-539F5F4F982E}" type="datetimeFigureOut">
              <a:rPr lang="sk-SK" smtClean="0"/>
              <a:t>04.10.2018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48B73A9-BE0E-4371-99BF-418B22488E1E}"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
        <p:nvSpPr>
          <p:cNvPr id="4" name="Date Placeholder 3"/>
          <p:cNvSpPr>
            <a:spLocks noGrp="1"/>
          </p:cNvSpPr>
          <p:nvPr>
            <p:ph type="dt" sz="half" idx="10"/>
          </p:nvPr>
        </p:nvSpPr>
        <p:spPr/>
        <p:txBody>
          <a:bodyPr/>
          <a:lstStyle/>
          <a:p>
            <a:fld id="{1352BD37-C551-4276-A581-539F5F4F982E}" type="datetimeFigureOut">
              <a:rPr lang="sk-SK" smtClean="0"/>
              <a:t>04.10.2018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48B73A9-BE0E-4371-99BF-418B22488E1E}"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4" name="Date Placeholder 3"/>
          <p:cNvSpPr>
            <a:spLocks noGrp="1"/>
          </p:cNvSpPr>
          <p:nvPr>
            <p:ph type="dt" sz="half" idx="10"/>
          </p:nvPr>
        </p:nvSpPr>
        <p:spPr/>
        <p:txBody>
          <a:bodyPr/>
          <a:lstStyle/>
          <a:p>
            <a:fld id="{1352BD37-C551-4276-A581-539F5F4F982E}" type="datetimeFigureOut">
              <a:rPr lang="sk-SK" smtClean="0"/>
              <a:t>04.10.2018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48B73A9-BE0E-4371-99BF-418B22488E1E}"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k-SK" smtClean="0"/>
              <a:t>Upravte štýly predlohy textu</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1352BD37-C551-4276-A581-539F5F4F982E}" type="datetimeFigureOut">
              <a:rPr lang="sk-SK" smtClean="0"/>
              <a:t>04.10.2018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48B73A9-BE0E-4371-99BF-418B22488E1E}" type="slidenum">
              <a:rPr lang="sk-SK" smtClean="0"/>
              <a:t>‹#›</a:t>
            </a:fld>
            <a:endParaRPr lang="sk-SK"/>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5" name="Date Placeholder 4"/>
          <p:cNvSpPr>
            <a:spLocks noGrp="1"/>
          </p:cNvSpPr>
          <p:nvPr>
            <p:ph type="dt" sz="half" idx="10"/>
          </p:nvPr>
        </p:nvSpPr>
        <p:spPr/>
        <p:txBody>
          <a:bodyPr/>
          <a:lstStyle/>
          <a:p>
            <a:fld id="{1352BD37-C551-4276-A581-539F5F4F982E}" type="datetimeFigureOut">
              <a:rPr lang="sk-SK" smtClean="0"/>
              <a:t>04.10.2018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48B73A9-BE0E-4371-99BF-418B22488E1E}" type="slidenum">
              <a:rPr lang="sk-SK" smtClean="0"/>
              <a:t>‹#›</a:t>
            </a:fld>
            <a:endParaRPr lang="sk-SK"/>
          </a:p>
        </p:txBody>
      </p:sp>
      <p:sp>
        <p:nvSpPr>
          <p:cNvPr id="9" name="Content Placeholder 8"/>
          <p:cNvSpPr>
            <a:spLocks noGrp="1"/>
          </p:cNvSpPr>
          <p:nvPr>
            <p:ph sz="quarter" idx="13"/>
          </p:nvPr>
        </p:nvSpPr>
        <p:spPr>
          <a:xfrm>
            <a:off x="365760" y="1600200"/>
            <a:ext cx="4041648" cy="452628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smtClean="0"/>
              <a:t>Upravte štýly predlohy textu</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7" name="Date Placeholder 6"/>
          <p:cNvSpPr>
            <a:spLocks noGrp="1"/>
          </p:cNvSpPr>
          <p:nvPr>
            <p:ph type="dt" sz="half" idx="10"/>
          </p:nvPr>
        </p:nvSpPr>
        <p:spPr/>
        <p:txBody>
          <a:bodyPr/>
          <a:lstStyle/>
          <a:p>
            <a:fld id="{1352BD37-C551-4276-A581-539F5F4F982E}" type="datetimeFigureOut">
              <a:rPr lang="sk-SK" smtClean="0"/>
              <a:t>04.10.2018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648B73A9-BE0E-4371-99BF-418B22488E1E}" type="slidenum">
              <a:rPr lang="sk-SK" smtClean="0"/>
              <a:t>‹#›</a:t>
            </a:fld>
            <a:endParaRPr lang="sk-SK"/>
          </a:p>
        </p:txBody>
      </p:sp>
      <p:sp>
        <p:nvSpPr>
          <p:cNvPr id="11" name="Content Placeholder 10"/>
          <p:cNvSpPr>
            <a:spLocks noGrp="1"/>
          </p:cNvSpPr>
          <p:nvPr>
            <p:ph sz="quarter" idx="13"/>
          </p:nvPr>
        </p:nvSpPr>
        <p:spPr>
          <a:xfrm>
            <a:off x="457200" y="2212848"/>
            <a:ext cx="4041648" cy="3913632"/>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1352BD37-C551-4276-A581-539F5F4F982E}" type="datetimeFigureOut">
              <a:rPr lang="sk-SK" smtClean="0"/>
              <a:t>04.10.2018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648B73A9-BE0E-4371-99BF-418B22488E1E}"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2BD37-C551-4276-A581-539F5F4F982E}" type="datetimeFigureOut">
              <a:rPr lang="sk-SK" smtClean="0"/>
              <a:t>04.10.2018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648B73A9-BE0E-4371-99BF-418B22488E1E}"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sk-SK" smtClean="0"/>
              <a:t>Upravte štýly predlohy textu</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1352BD37-C551-4276-A581-539F5F4F982E}" type="datetimeFigureOut">
              <a:rPr lang="sk-SK" smtClean="0"/>
              <a:t>04.10.2018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48B73A9-BE0E-4371-99BF-418B22488E1E}"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sk-SK" smtClean="0"/>
              <a:t>Upravte štýly predlohy textu</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1352BD37-C551-4276-A581-539F5F4F982E}" type="datetimeFigureOut">
              <a:rPr lang="sk-SK" smtClean="0"/>
              <a:t>04.10.2018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48B73A9-BE0E-4371-99BF-418B22488E1E}"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sk-SK" smtClean="0"/>
              <a:t>Upravte štýly predlohy textu</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352BD37-C551-4276-A581-539F5F4F982E}" type="datetimeFigureOut">
              <a:rPr lang="sk-SK" smtClean="0"/>
              <a:t>04.10.2018</a:t>
            </a:fld>
            <a:endParaRPr lang="sk-SK"/>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sk-SK"/>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48B73A9-BE0E-4371-99BF-418B22488E1E}" type="slidenum">
              <a:rPr lang="sk-SK" smtClean="0"/>
              <a:t>‹#›</a:t>
            </a:fld>
            <a:endParaRPr lang="sk-SK"/>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atura.sk/" TargetMode="External"/><Relationship Id="rId2" Type="http://schemas.openxmlformats.org/officeDocument/2006/relationships/hyperlink" Target="http://www.nucem.sk/" TargetMode="External"/><Relationship Id="rId1" Type="http://schemas.openxmlformats.org/officeDocument/2006/relationships/slideLayout" Target="../slideLayouts/slideLayout2.xml"/><Relationship Id="rId6" Type="http://schemas.openxmlformats.org/officeDocument/2006/relationships/hyperlink" Target="https://www.slov-lex.sk/pravne-predpisy/SK/ZZ/2008/318/" TargetMode="External"/><Relationship Id="rId5" Type="http://schemas.openxmlformats.org/officeDocument/2006/relationships/hyperlink" Target="http://www.zakonypreludi.sk/zz/2008-245" TargetMode="External"/><Relationship Id="rId4" Type="http://schemas.openxmlformats.org/officeDocument/2006/relationships/hyperlink" Target="http://www.zmaturuj.sk/"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statpedu.s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b="1" u="sng" dirty="0"/>
              <a:t>MATURITNÁ SKÚŠKA </a:t>
            </a:r>
            <a:r>
              <a:rPr lang="sk-SK" b="1" u="sng" dirty="0" smtClean="0"/>
              <a:t>2019</a:t>
            </a:r>
            <a:endParaRPr lang="sk-SK" dirty="0"/>
          </a:p>
        </p:txBody>
      </p:sp>
      <p:sp>
        <p:nvSpPr>
          <p:cNvPr id="3" name="Podnadpis 2"/>
          <p:cNvSpPr>
            <a:spLocks noGrp="1"/>
          </p:cNvSpPr>
          <p:nvPr>
            <p:ph type="subTitle" idx="1"/>
          </p:nvPr>
        </p:nvSpPr>
        <p:spPr/>
        <p:txBody>
          <a:bodyPr/>
          <a:lstStyle/>
          <a:p>
            <a:r>
              <a:rPr lang="sk-SK" dirty="0" smtClean="0">
                <a:solidFill>
                  <a:schemeClr val="tx1"/>
                </a:solidFill>
              </a:rPr>
              <a:t>Stručný sprievodca maturitou</a:t>
            </a:r>
            <a:endParaRPr lang="sk-SK" dirty="0">
              <a:solidFill>
                <a:schemeClr val="tx1"/>
              </a:solidFill>
            </a:endParaRPr>
          </a:p>
        </p:txBody>
      </p:sp>
    </p:spTree>
    <p:extLst>
      <p:ext uri="{BB962C8B-B14F-4D97-AF65-F5344CB8AC3E}">
        <p14:creationId xmlns:p14="http://schemas.microsoft.com/office/powerpoint/2010/main" val="3445823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052736"/>
          </a:xfrm>
        </p:spPr>
        <p:txBody>
          <a:bodyPr/>
          <a:lstStyle/>
          <a:p>
            <a:r>
              <a:rPr lang="sk-SK" sz="3600" dirty="0" smtClean="0"/>
              <a:t>PČOZ -</a:t>
            </a:r>
            <a:r>
              <a:rPr lang="sk-SK" sz="3600" b="1" dirty="0"/>
              <a:t> obhajoba vlastného projektu</a:t>
            </a:r>
            <a:endParaRPr lang="sk-SK" sz="3600" dirty="0"/>
          </a:p>
        </p:txBody>
      </p:sp>
      <p:sp>
        <p:nvSpPr>
          <p:cNvPr id="3" name="Zástupný symbol obsahu 2"/>
          <p:cNvSpPr>
            <a:spLocks noGrp="1"/>
          </p:cNvSpPr>
          <p:nvPr>
            <p:ph idx="1"/>
          </p:nvPr>
        </p:nvSpPr>
        <p:spPr>
          <a:xfrm>
            <a:off x="457200" y="908720"/>
            <a:ext cx="8229600" cy="5217443"/>
          </a:xfrm>
        </p:spPr>
        <p:txBody>
          <a:bodyPr>
            <a:normAutofit fontScale="92500" lnSpcReduction="10000"/>
          </a:bodyPr>
          <a:lstStyle/>
          <a:p>
            <a:pPr lvl="0"/>
            <a:endParaRPr lang="sk-SK" dirty="0"/>
          </a:p>
          <a:p>
            <a:pPr algn="just"/>
            <a:r>
              <a:rPr lang="sk-SK" dirty="0" smtClean="0">
                <a:solidFill>
                  <a:schemeClr val="tx1"/>
                </a:solidFill>
              </a:rPr>
              <a:t>Ak </a:t>
            </a:r>
            <a:r>
              <a:rPr lang="sk-SK" dirty="0">
                <a:solidFill>
                  <a:schemeClr val="tx1"/>
                </a:solidFill>
              </a:rPr>
              <a:t>si žiak zvolí formu PČOZ </a:t>
            </a:r>
            <a:r>
              <a:rPr lang="sk-SK" b="1" u="sng" dirty="0">
                <a:solidFill>
                  <a:schemeClr val="tx1"/>
                </a:solidFill>
              </a:rPr>
              <a:t>obhajoba vlastného projektu</a:t>
            </a:r>
            <a:r>
              <a:rPr lang="sk-SK" dirty="0">
                <a:solidFill>
                  <a:schemeClr val="tx1"/>
                </a:solidFill>
              </a:rPr>
              <a:t>, postupuje nasledovne:</a:t>
            </a:r>
          </a:p>
          <a:p>
            <a:pPr lvl="0" algn="just"/>
            <a:r>
              <a:rPr lang="sk-SK" dirty="0">
                <a:solidFill>
                  <a:schemeClr val="tx1"/>
                </a:solidFill>
              </a:rPr>
              <a:t>Žiak si zvolí tému, vyberie konzultanta (učiteľ odborných predmetov SOŠT) a po dohode s ním vyplní záväznú prihlášku.</a:t>
            </a:r>
          </a:p>
          <a:p>
            <a:pPr lvl="0" algn="just"/>
            <a:r>
              <a:rPr lang="sk-SK" dirty="0">
                <a:solidFill>
                  <a:schemeClr val="tx1"/>
                </a:solidFill>
              </a:rPr>
              <a:t>Téma projektu musí vychádzať zo študijného odboru žiaka a zvolenej oblasti štúdia, nemôže sa zmeniť po 30. októbri príslušného školského roka.</a:t>
            </a:r>
          </a:p>
          <a:p>
            <a:pPr lvl="0" algn="just"/>
            <a:r>
              <a:rPr lang="sk-SK" dirty="0">
                <a:solidFill>
                  <a:schemeClr val="tx1"/>
                </a:solidFill>
              </a:rPr>
              <a:t>Práce na projekte žiak konzultuje priebežne so svojím konzultantom, avšak minimálne 2x do mesiaca, pričom konzultácie si zaznamenáva v konzultačnom denníku.</a:t>
            </a:r>
          </a:p>
          <a:p>
            <a:pPr algn="just"/>
            <a:r>
              <a:rPr lang="sk-SK" dirty="0">
                <a:solidFill>
                  <a:schemeClr val="tx1"/>
                </a:solidFill>
              </a:rPr>
              <a:t>Žiak je povinný prezentovať svoju prácu v školskom kole SOČ (predpokladaný termín školského kola: február príslušného školského </a:t>
            </a:r>
            <a:r>
              <a:rPr lang="sk-SK" dirty="0" smtClean="0">
                <a:solidFill>
                  <a:schemeClr val="tx1"/>
                </a:solidFill>
              </a:rPr>
              <a:t>roka).</a:t>
            </a:r>
            <a:endParaRPr lang="sk-SK" dirty="0">
              <a:solidFill>
                <a:schemeClr val="tx1"/>
              </a:solidFill>
            </a:endParaRPr>
          </a:p>
        </p:txBody>
      </p:sp>
    </p:spTree>
    <p:extLst>
      <p:ext uri="{BB962C8B-B14F-4D97-AF65-F5344CB8AC3E}">
        <p14:creationId xmlns:p14="http://schemas.microsoft.com/office/powerpoint/2010/main" val="3338866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908720"/>
          </a:xfrm>
        </p:spPr>
        <p:txBody>
          <a:bodyPr/>
          <a:lstStyle/>
          <a:p>
            <a:r>
              <a:rPr lang="sk-SK" sz="3600" dirty="0"/>
              <a:t>PČOZ -</a:t>
            </a:r>
            <a:r>
              <a:rPr lang="sk-SK" sz="3600" b="1" dirty="0"/>
              <a:t> obhajoba vlastného projektu</a:t>
            </a:r>
            <a:endParaRPr lang="sk-SK" sz="3600" dirty="0"/>
          </a:p>
        </p:txBody>
      </p:sp>
      <p:sp>
        <p:nvSpPr>
          <p:cNvPr id="3" name="Zástupný symbol obsahu 2"/>
          <p:cNvSpPr>
            <a:spLocks noGrp="1"/>
          </p:cNvSpPr>
          <p:nvPr>
            <p:ph idx="1"/>
          </p:nvPr>
        </p:nvSpPr>
        <p:spPr>
          <a:xfrm>
            <a:off x="457200" y="1124744"/>
            <a:ext cx="8229600" cy="5001419"/>
          </a:xfrm>
        </p:spPr>
        <p:txBody>
          <a:bodyPr>
            <a:normAutofit fontScale="92500" lnSpcReduction="10000"/>
          </a:bodyPr>
          <a:lstStyle/>
          <a:p>
            <a:pPr lvl="0" algn="just"/>
            <a:r>
              <a:rPr lang="sk-SK" dirty="0">
                <a:solidFill>
                  <a:schemeClr val="tx1"/>
                </a:solidFill>
              </a:rPr>
              <a:t>Ak nebude projekt k termínu školského kola SOČ na dostatočnej úrovni, bude hodnotiacou komisiou vyradený z možnosti obhajoby PČOZ formou obhajoby vlastného projektu a študent vykoná PČOZ formou praktickej realizácie a predvedením komplexnej </a:t>
            </a:r>
            <a:r>
              <a:rPr lang="sk-SK" dirty="0" smtClean="0">
                <a:solidFill>
                  <a:schemeClr val="tx1"/>
                </a:solidFill>
              </a:rPr>
              <a:t>úlohy. </a:t>
            </a:r>
            <a:r>
              <a:rPr lang="sk-SK" b="1" dirty="0">
                <a:solidFill>
                  <a:schemeClr val="tx1"/>
                </a:solidFill>
              </a:rPr>
              <a:t>Hodnotiacu komisiu vymenuje riaditeľ školy do 31. januára príslušného šk. roka.</a:t>
            </a:r>
            <a:endParaRPr lang="sk-SK" dirty="0">
              <a:solidFill>
                <a:schemeClr val="tx1"/>
              </a:solidFill>
            </a:endParaRPr>
          </a:p>
          <a:p>
            <a:pPr lvl="0" algn="just"/>
            <a:r>
              <a:rPr lang="sk-SK" b="1" dirty="0">
                <a:solidFill>
                  <a:schemeClr val="tx1"/>
                </a:solidFill>
              </a:rPr>
              <a:t> </a:t>
            </a:r>
            <a:r>
              <a:rPr lang="sk-SK" dirty="0">
                <a:solidFill>
                  <a:schemeClr val="tx1"/>
                </a:solidFill>
              </a:rPr>
              <a:t>Žiak </a:t>
            </a:r>
            <a:r>
              <a:rPr lang="sk-SK" dirty="0" smtClean="0">
                <a:solidFill>
                  <a:schemeClr val="tx1"/>
                </a:solidFill>
              </a:rPr>
              <a:t>môže po dohode s konzultantom a jeho súhlasom k termínu </a:t>
            </a:r>
            <a:r>
              <a:rPr lang="sk-SK" dirty="0">
                <a:solidFill>
                  <a:schemeClr val="tx1"/>
                </a:solidFill>
              </a:rPr>
              <a:t>školského kola SOČ ukončiť prácu vo forme PČOZ obhajoba vlastného projektu a prihlásiť sa na PČOZ formou praktickej realizácie a predvedenia komplexnej úlohy.</a:t>
            </a:r>
          </a:p>
          <a:p>
            <a:pPr algn="just"/>
            <a:r>
              <a:rPr lang="sk-SK" dirty="0">
                <a:solidFill>
                  <a:schemeClr val="tx1"/>
                </a:solidFill>
              </a:rPr>
              <a:t> V prípade, že žiak 4. ročníka nebude priebežne (min. 2x mesačne) konzultovať projekt, stráca možnosť obhajoby vlastného projektu na PČOZ MS.</a:t>
            </a:r>
          </a:p>
        </p:txBody>
      </p:sp>
    </p:spTree>
    <p:extLst>
      <p:ext uri="{BB962C8B-B14F-4D97-AF65-F5344CB8AC3E}">
        <p14:creationId xmlns:p14="http://schemas.microsoft.com/office/powerpoint/2010/main" val="250130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lstStyle/>
          <a:p>
            <a:r>
              <a:rPr lang="sk-SK" sz="3600" dirty="0"/>
              <a:t>PČOZ -</a:t>
            </a:r>
            <a:r>
              <a:rPr lang="sk-SK" sz="3600" b="1" dirty="0"/>
              <a:t> obhajoba vlastného projektu</a:t>
            </a:r>
            <a:endParaRPr lang="sk-SK" sz="3600" dirty="0"/>
          </a:p>
        </p:txBody>
      </p:sp>
      <p:sp>
        <p:nvSpPr>
          <p:cNvPr id="3" name="Zástupný symbol obsahu 2"/>
          <p:cNvSpPr>
            <a:spLocks noGrp="1"/>
          </p:cNvSpPr>
          <p:nvPr>
            <p:ph idx="1"/>
          </p:nvPr>
        </p:nvSpPr>
        <p:spPr>
          <a:xfrm>
            <a:off x="457200" y="1268760"/>
            <a:ext cx="8229600" cy="4857403"/>
          </a:xfrm>
        </p:spPr>
        <p:txBody>
          <a:bodyPr>
            <a:normAutofit/>
          </a:bodyPr>
          <a:lstStyle/>
          <a:p>
            <a:pPr lvl="0" algn="just"/>
            <a:r>
              <a:rPr lang="sk-SK" sz="2200" dirty="0">
                <a:solidFill>
                  <a:schemeClr val="tx1"/>
                </a:solidFill>
              </a:rPr>
              <a:t>Dokumentácia k práci musí byť odovzdaná </a:t>
            </a:r>
            <a:r>
              <a:rPr lang="sk-SK" sz="2200" b="1" dirty="0">
                <a:solidFill>
                  <a:schemeClr val="tx1"/>
                </a:solidFill>
              </a:rPr>
              <a:t>v 2 exemplároch v tlačenej verzii a 1x </a:t>
            </a:r>
            <a:r>
              <a:rPr lang="sk-SK" sz="2200" b="1" dirty="0" smtClean="0">
                <a:solidFill>
                  <a:schemeClr val="tx1"/>
                </a:solidFill>
              </a:rPr>
              <a:t>v </a:t>
            </a:r>
            <a:r>
              <a:rPr lang="sk-SK" sz="2200" b="1" dirty="0">
                <a:solidFill>
                  <a:schemeClr val="tx1"/>
                </a:solidFill>
              </a:rPr>
              <a:t>elektronickej verzii do</a:t>
            </a:r>
            <a:r>
              <a:rPr lang="sk-SK" sz="2200" dirty="0">
                <a:solidFill>
                  <a:schemeClr val="tx1"/>
                </a:solidFill>
              </a:rPr>
              <a:t> </a:t>
            </a:r>
            <a:r>
              <a:rPr lang="sk-SK" sz="2200" b="1" dirty="0">
                <a:solidFill>
                  <a:schemeClr val="tx1"/>
                </a:solidFill>
              </a:rPr>
              <a:t>30. marca</a:t>
            </a:r>
            <a:r>
              <a:rPr lang="sk-SK" sz="2200" dirty="0">
                <a:solidFill>
                  <a:schemeClr val="tx1"/>
                </a:solidFill>
              </a:rPr>
              <a:t> príslušného školského roka spolu s konzultačným denníkom.</a:t>
            </a:r>
          </a:p>
          <a:p>
            <a:pPr algn="just"/>
            <a:r>
              <a:rPr lang="sk-SK" sz="2200" dirty="0">
                <a:solidFill>
                  <a:schemeClr val="tx1"/>
                </a:solidFill>
              </a:rPr>
              <a:t> Pri obhajobe musí žiak preukázať aj teoretické vedomosti týkajúce sa témy. Práca musí byť </a:t>
            </a:r>
            <a:r>
              <a:rPr lang="sk-SK" sz="2200" b="1" dirty="0">
                <a:solidFill>
                  <a:schemeClr val="tx1"/>
                </a:solidFill>
              </a:rPr>
              <a:t>preukázateľne samostatnou prácou</a:t>
            </a:r>
            <a:r>
              <a:rPr lang="sk-SK" sz="2200" dirty="0">
                <a:solidFill>
                  <a:schemeClr val="tx1"/>
                </a:solidFill>
              </a:rPr>
              <a:t> študenta, na práci sa nesmie podieľať nikto okrem autora a </a:t>
            </a:r>
            <a:r>
              <a:rPr lang="sk-SK" sz="2200" dirty="0" smtClean="0">
                <a:solidFill>
                  <a:schemeClr val="tx1"/>
                </a:solidFill>
              </a:rPr>
              <a:t>konzultanta. Žiak </a:t>
            </a:r>
            <a:r>
              <a:rPr lang="sk-SK" sz="2200" dirty="0">
                <a:solidFill>
                  <a:schemeClr val="tx1"/>
                </a:solidFill>
              </a:rPr>
              <a:t>musí presne uviesť literatúru, zdroje z internetu a ostatné zdroje, ktoré využil pri realizácii práce. Výsledky práce musia byť využiteľné aj po ukončení projektu a práca musí priniesť reálny úžitok pre jedinca, školu alebo inú inštitúciu. </a:t>
            </a:r>
          </a:p>
        </p:txBody>
      </p:sp>
    </p:spTree>
    <p:extLst>
      <p:ext uri="{BB962C8B-B14F-4D97-AF65-F5344CB8AC3E}">
        <p14:creationId xmlns:p14="http://schemas.microsoft.com/office/powerpoint/2010/main" val="2448533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400" b="1" dirty="0"/>
              <a:t>Ústna forma internej časti MS (ÚFIČ</a:t>
            </a:r>
            <a:r>
              <a:rPr lang="sk-SK" sz="4400" b="1" dirty="0" smtClean="0"/>
              <a:t>)</a:t>
            </a:r>
            <a:endParaRPr lang="sk-SK" sz="4400" dirty="0"/>
          </a:p>
        </p:txBody>
      </p:sp>
      <p:sp>
        <p:nvSpPr>
          <p:cNvPr id="3" name="Zástupný symbol obsahu 2"/>
          <p:cNvSpPr>
            <a:spLocks noGrp="1"/>
          </p:cNvSpPr>
          <p:nvPr>
            <p:ph idx="1"/>
          </p:nvPr>
        </p:nvSpPr>
        <p:spPr>
          <a:xfrm>
            <a:off x="457200" y="1600200"/>
            <a:ext cx="8229600" cy="4925144"/>
          </a:xfrm>
        </p:spPr>
        <p:txBody>
          <a:bodyPr>
            <a:normAutofit fontScale="92500" lnSpcReduction="10000"/>
          </a:bodyPr>
          <a:lstStyle/>
          <a:p>
            <a:pPr marL="0" indent="0" algn="ctr">
              <a:buNone/>
            </a:pPr>
            <a:r>
              <a:rPr lang="sk-SK" sz="2600" b="1" u="sng" dirty="0" smtClean="0">
                <a:solidFill>
                  <a:schemeClr val="tx1"/>
                </a:solidFill>
              </a:rPr>
              <a:t>Termín: 27. </a:t>
            </a:r>
            <a:r>
              <a:rPr lang="sk-SK" sz="2600" b="1" u="sng" dirty="0">
                <a:solidFill>
                  <a:schemeClr val="tx1"/>
                </a:solidFill>
              </a:rPr>
              <a:t>05. </a:t>
            </a:r>
            <a:r>
              <a:rPr lang="sk-SK" sz="2600" b="1" u="sng" dirty="0" smtClean="0">
                <a:solidFill>
                  <a:schemeClr val="tx1"/>
                </a:solidFill>
              </a:rPr>
              <a:t>2019 </a:t>
            </a:r>
            <a:r>
              <a:rPr lang="sk-SK" sz="2600" b="1" u="sng" dirty="0">
                <a:solidFill>
                  <a:schemeClr val="tx1"/>
                </a:solidFill>
              </a:rPr>
              <a:t>– </a:t>
            </a:r>
            <a:r>
              <a:rPr lang="sk-SK" sz="2600" b="1" u="sng" dirty="0" smtClean="0">
                <a:solidFill>
                  <a:schemeClr val="tx1"/>
                </a:solidFill>
              </a:rPr>
              <a:t>31. 05. 2019</a:t>
            </a:r>
            <a:endParaRPr lang="sk-SK" sz="2600" u="sng" dirty="0">
              <a:solidFill>
                <a:schemeClr val="tx1"/>
              </a:solidFill>
            </a:endParaRPr>
          </a:p>
          <a:p>
            <a:pPr algn="just"/>
            <a:r>
              <a:rPr lang="sk-SK" dirty="0">
                <a:solidFill>
                  <a:schemeClr val="tx1"/>
                </a:solidFill>
              </a:rPr>
              <a:t>Tvorí ju ústna odpoveď maturanta pred predmetovou maturitnou komisiou, pričom si žiak žrebuje jedno zo schválených maturitných zadaní. Ústna odpoveď je verejná.</a:t>
            </a:r>
          </a:p>
          <a:p>
            <a:pPr lvl="0" algn="just"/>
            <a:r>
              <a:rPr lang="sk-SK" b="1" dirty="0">
                <a:solidFill>
                  <a:schemeClr val="tx1"/>
                </a:solidFill>
              </a:rPr>
              <a:t>Slovenský jazyk a literatúra</a:t>
            </a:r>
            <a:r>
              <a:rPr lang="sk-SK" dirty="0">
                <a:solidFill>
                  <a:schemeClr val="tx1"/>
                </a:solidFill>
              </a:rPr>
              <a:t> – 20 min. príprava, 20 min. </a:t>
            </a:r>
            <a:r>
              <a:rPr lang="sk-SK" dirty="0" smtClean="0">
                <a:solidFill>
                  <a:schemeClr val="tx1"/>
                </a:solidFill>
              </a:rPr>
              <a:t>odpoveď; (30 zadaní)</a:t>
            </a:r>
            <a:endParaRPr lang="sk-SK" dirty="0">
              <a:solidFill>
                <a:schemeClr val="tx1"/>
              </a:solidFill>
            </a:endParaRPr>
          </a:p>
          <a:p>
            <a:pPr lvl="0" algn="just"/>
            <a:r>
              <a:rPr lang="sk-SK" b="1" dirty="0" smtClean="0">
                <a:solidFill>
                  <a:schemeClr val="tx1"/>
                </a:solidFill>
              </a:rPr>
              <a:t>AJ, NJ, RJ</a:t>
            </a:r>
            <a:r>
              <a:rPr lang="sk-SK" dirty="0" smtClean="0">
                <a:solidFill>
                  <a:schemeClr val="tx1"/>
                </a:solidFill>
              </a:rPr>
              <a:t> </a:t>
            </a:r>
            <a:r>
              <a:rPr lang="sk-SK" dirty="0">
                <a:solidFill>
                  <a:schemeClr val="tx1"/>
                </a:solidFill>
              </a:rPr>
              <a:t>– 20 min. príprava, 20 min. </a:t>
            </a:r>
            <a:r>
              <a:rPr lang="sk-SK" dirty="0" smtClean="0">
                <a:solidFill>
                  <a:schemeClr val="tx1"/>
                </a:solidFill>
              </a:rPr>
              <a:t>odpoveď; (30 zadaní)</a:t>
            </a:r>
            <a:endParaRPr lang="sk-SK" dirty="0">
              <a:solidFill>
                <a:schemeClr val="tx1"/>
              </a:solidFill>
            </a:endParaRPr>
          </a:p>
          <a:p>
            <a:pPr lvl="0" algn="just"/>
            <a:r>
              <a:rPr lang="sk-SK" b="1" dirty="0" smtClean="0">
                <a:solidFill>
                  <a:schemeClr val="tx1"/>
                </a:solidFill>
              </a:rPr>
              <a:t>Matematika</a:t>
            </a:r>
            <a:r>
              <a:rPr lang="sk-SK" dirty="0" smtClean="0">
                <a:solidFill>
                  <a:schemeClr val="tx1"/>
                </a:solidFill>
              </a:rPr>
              <a:t> </a:t>
            </a:r>
            <a:r>
              <a:rPr lang="sk-SK" dirty="0">
                <a:solidFill>
                  <a:schemeClr val="tx1"/>
                </a:solidFill>
              </a:rPr>
              <a:t>– 20 min. príprava, 20 min. </a:t>
            </a:r>
            <a:r>
              <a:rPr lang="sk-SK" dirty="0" smtClean="0">
                <a:solidFill>
                  <a:schemeClr val="tx1"/>
                </a:solidFill>
              </a:rPr>
              <a:t>odpoveď; (30 zadaní)</a:t>
            </a:r>
            <a:endParaRPr lang="sk-SK" dirty="0">
              <a:solidFill>
                <a:schemeClr val="tx1"/>
              </a:solidFill>
            </a:endParaRPr>
          </a:p>
          <a:p>
            <a:pPr lvl="0" algn="just"/>
            <a:r>
              <a:rPr lang="sk-SK" b="1" dirty="0">
                <a:solidFill>
                  <a:schemeClr val="tx1"/>
                </a:solidFill>
              </a:rPr>
              <a:t>Odborné predmety </a:t>
            </a:r>
            <a:r>
              <a:rPr lang="sk-SK" dirty="0">
                <a:solidFill>
                  <a:schemeClr val="tx1"/>
                </a:solidFill>
              </a:rPr>
              <a:t>– 30 min. príprava, 30 min. </a:t>
            </a:r>
            <a:r>
              <a:rPr lang="sk-SK" dirty="0" smtClean="0">
                <a:solidFill>
                  <a:schemeClr val="tx1"/>
                </a:solidFill>
              </a:rPr>
              <a:t>odpoveď (25 zadaní)</a:t>
            </a:r>
            <a:endParaRPr lang="sk-SK" dirty="0">
              <a:solidFill>
                <a:schemeClr val="tx1"/>
              </a:solidFill>
            </a:endParaRPr>
          </a:p>
          <a:p>
            <a:r>
              <a:rPr lang="sk-SK" b="1" dirty="0" smtClean="0">
                <a:solidFill>
                  <a:schemeClr val="tx1"/>
                </a:solidFill>
              </a:rPr>
              <a:t>Zadania sa v jeden deň neopakujú</a:t>
            </a:r>
            <a:r>
              <a:rPr lang="sk-SK" dirty="0" smtClean="0">
                <a:solidFill>
                  <a:schemeClr val="tx1"/>
                </a:solidFill>
              </a:rPr>
              <a:t>. </a:t>
            </a:r>
            <a:endParaRPr lang="sk-SK" dirty="0">
              <a:solidFill>
                <a:schemeClr val="tx1"/>
              </a:solidFill>
            </a:endParaRPr>
          </a:p>
        </p:txBody>
      </p:sp>
    </p:spTree>
    <p:extLst>
      <p:ext uri="{BB962C8B-B14F-4D97-AF65-F5344CB8AC3E}">
        <p14:creationId xmlns:p14="http://schemas.microsoft.com/office/powerpoint/2010/main" val="4116894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lstStyle/>
          <a:p>
            <a:r>
              <a:rPr lang="sk-SK" sz="4000" dirty="0" smtClean="0"/>
              <a:t>MS z dobrovoľného predmetu</a:t>
            </a:r>
            <a:endParaRPr lang="sk-SK" sz="4000" dirty="0"/>
          </a:p>
        </p:txBody>
      </p:sp>
      <p:sp>
        <p:nvSpPr>
          <p:cNvPr id="3" name="Zástupný symbol obsahu 2"/>
          <p:cNvSpPr>
            <a:spLocks noGrp="1"/>
          </p:cNvSpPr>
          <p:nvPr>
            <p:ph idx="1"/>
          </p:nvPr>
        </p:nvSpPr>
        <p:spPr>
          <a:xfrm>
            <a:off x="457200" y="980728"/>
            <a:ext cx="8229600" cy="5400600"/>
          </a:xfrm>
        </p:spPr>
        <p:txBody>
          <a:bodyPr>
            <a:normAutofit fontScale="92500"/>
          </a:bodyPr>
          <a:lstStyle/>
          <a:p>
            <a:pPr algn="just"/>
            <a:r>
              <a:rPr lang="sk-SK" dirty="0">
                <a:solidFill>
                  <a:schemeClr val="tx1"/>
                </a:solidFill>
              </a:rPr>
              <a:t>Žiak môže dobrovoľne konať maturitnú skúšku aj z ďalšieho predmetu alebo najviac dvoch predmetov, ktoré si zvolí.  Môže si vybrať, či absolvuje celú maturitnú skúšku alebo len jej časť (externú alebo internú). Výber dobrovoľného predmetu oznámi žiak písomne do 30. septembra triednemu učiteľovi. </a:t>
            </a:r>
          </a:p>
          <a:p>
            <a:pPr algn="just"/>
            <a:r>
              <a:rPr lang="sk-SK" dirty="0" smtClean="0">
                <a:solidFill>
                  <a:schemeClr val="tx1"/>
                </a:solidFill>
              </a:rPr>
              <a:t>Ak </a:t>
            </a:r>
            <a:r>
              <a:rPr lang="sk-SK" dirty="0">
                <a:solidFill>
                  <a:schemeClr val="tx1"/>
                </a:solidFill>
              </a:rPr>
              <a:t>žiak neuspel na maturitnej skúške z dobrovoľného predmetu, táto skutočnosť nemá vplyv na úspešné vykonanie maturitnej skúšky a na vysvedčení o maturitnej skúške sa neuvádza</a:t>
            </a:r>
            <a:r>
              <a:rPr lang="sk-SK" dirty="0" smtClean="0">
                <a:solidFill>
                  <a:schemeClr val="tx1"/>
                </a:solidFill>
              </a:rPr>
              <a:t>.</a:t>
            </a:r>
          </a:p>
          <a:p>
            <a:pPr algn="just"/>
            <a:r>
              <a:rPr lang="sk-SK" dirty="0">
                <a:solidFill>
                  <a:schemeClr val="tx1"/>
                </a:solidFill>
              </a:rPr>
              <a:t>Žiak úspešne vykoná externú časť </a:t>
            </a:r>
            <a:r>
              <a:rPr lang="sk-SK" dirty="0" smtClean="0">
                <a:solidFill>
                  <a:schemeClr val="tx1"/>
                </a:solidFill>
              </a:rPr>
              <a:t>MS </a:t>
            </a:r>
            <a:r>
              <a:rPr lang="sk-SK" dirty="0">
                <a:solidFill>
                  <a:schemeClr val="tx1"/>
                </a:solidFill>
              </a:rPr>
              <a:t>z dobrovoľného predmetu, ak v nej získa úspešnosť vyššiu ako 33%.</a:t>
            </a:r>
          </a:p>
          <a:p>
            <a:pPr algn="just"/>
            <a:r>
              <a:rPr lang="sk-SK" dirty="0" smtClean="0">
                <a:solidFill>
                  <a:schemeClr val="tx1"/>
                </a:solidFill>
              </a:rPr>
              <a:t>Žiak </a:t>
            </a:r>
            <a:r>
              <a:rPr lang="sk-SK" dirty="0">
                <a:solidFill>
                  <a:schemeClr val="tx1"/>
                </a:solidFill>
              </a:rPr>
              <a:t>úspešne vykoná písomnú formu internej časti </a:t>
            </a:r>
            <a:r>
              <a:rPr lang="sk-SK" dirty="0" smtClean="0">
                <a:solidFill>
                  <a:schemeClr val="tx1"/>
                </a:solidFill>
              </a:rPr>
              <a:t>MS </a:t>
            </a:r>
            <a:r>
              <a:rPr lang="sk-SK" dirty="0">
                <a:solidFill>
                  <a:schemeClr val="tx1"/>
                </a:solidFill>
              </a:rPr>
              <a:t>z dobrovoľného predmetu, ak v nej získa úspešnosť vyššiu ako 25%.</a:t>
            </a:r>
          </a:p>
        </p:txBody>
      </p:sp>
    </p:spTree>
    <p:extLst>
      <p:ext uri="{BB962C8B-B14F-4D97-AF65-F5344CB8AC3E}">
        <p14:creationId xmlns:p14="http://schemas.microsoft.com/office/powerpoint/2010/main" val="3100163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8229600" cy="1008112"/>
          </a:xfrm>
        </p:spPr>
        <p:txBody>
          <a:bodyPr/>
          <a:lstStyle/>
          <a:p>
            <a:r>
              <a:rPr lang="sk-SK" sz="2800" b="1" u="sng" dirty="0">
                <a:effectLst/>
              </a:rPr>
              <a:t>MS z matematiky ako dobrovoľného </a:t>
            </a:r>
            <a:r>
              <a:rPr lang="sk-SK" sz="2800" b="1" u="sng" dirty="0" smtClean="0">
                <a:effectLst/>
              </a:rPr>
              <a:t>predmetu</a:t>
            </a:r>
            <a:endParaRPr lang="sk-SK" sz="4400" dirty="0"/>
          </a:p>
        </p:txBody>
      </p:sp>
      <p:sp>
        <p:nvSpPr>
          <p:cNvPr id="3" name="Zástupný symbol obsahu 2"/>
          <p:cNvSpPr>
            <a:spLocks noGrp="1"/>
          </p:cNvSpPr>
          <p:nvPr>
            <p:ph sz="half" idx="2"/>
          </p:nvPr>
        </p:nvSpPr>
        <p:spPr>
          <a:xfrm>
            <a:off x="4648200" y="1268760"/>
            <a:ext cx="4038600" cy="4857403"/>
          </a:xfrm>
        </p:spPr>
        <p:txBody>
          <a:bodyPr>
            <a:normAutofit/>
          </a:bodyPr>
          <a:lstStyle/>
          <a:p>
            <a:pPr algn="just">
              <a:lnSpc>
                <a:spcPct val="150000"/>
              </a:lnSpc>
            </a:pPr>
            <a:r>
              <a:rPr lang="sk-SK" sz="1400" dirty="0" smtClean="0">
                <a:solidFill>
                  <a:schemeClr val="tx1"/>
                </a:solidFill>
              </a:rPr>
              <a:t>Ak </a:t>
            </a:r>
            <a:r>
              <a:rPr lang="sk-SK" sz="1400" dirty="0">
                <a:solidFill>
                  <a:schemeClr val="tx1"/>
                </a:solidFill>
              </a:rPr>
              <a:t>sa žiak na skúšku dostaví a vytiahne si otázku, alebo prevezme </a:t>
            </a:r>
            <a:r>
              <a:rPr lang="sk-SK" sz="1400" dirty="0" err="1">
                <a:solidFill>
                  <a:schemeClr val="tx1"/>
                </a:solidFill>
              </a:rPr>
              <a:t>odpoveďový</a:t>
            </a:r>
            <a:r>
              <a:rPr lang="sk-SK" sz="1400" dirty="0">
                <a:solidFill>
                  <a:schemeClr val="tx1"/>
                </a:solidFill>
              </a:rPr>
              <a:t> hárok, pokladá sa to za začatie skúšky. Ak žiak v tomto prípade odstúpi od skúšky, odmietne odpovedať, nevyplní OH a pod., musí byť o tom urobený záznam v maturitných dokumentoch. Jeho konanie sa ohodnotí ako neúspešné vykonanie skúšky, a preto na maturitnom vysvedčení nebude zapísaná matematika ako dobrovoľný predmet.</a:t>
            </a:r>
          </a:p>
        </p:txBody>
      </p:sp>
      <p:sp>
        <p:nvSpPr>
          <p:cNvPr id="4" name="Zástupný symbol obsahu 3"/>
          <p:cNvSpPr>
            <a:spLocks noGrp="1"/>
          </p:cNvSpPr>
          <p:nvPr>
            <p:ph sz="quarter" idx="13"/>
          </p:nvPr>
        </p:nvSpPr>
        <p:spPr>
          <a:xfrm>
            <a:off x="365760" y="1268760"/>
            <a:ext cx="4041648" cy="5112568"/>
          </a:xfrm>
        </p:spPr>
        <p:txBody>
          <a:bodyPr>
            <a:noAutofit/>
          </a:bodyPr>
          <a:lstStyle/>
          <a:p>
            <a:pPr algn="just">
              <a:lnSpc>
                <a:spcPct val="170000"/>
              </a:lnSpc>
            </a:pPr>
            <a:r>
              <a:rPr lang="sk-SK" sz="1300" dirty="0" smtClean="0">
                <a:solidFill>
                  <a:schemeClr val="tx1"/>
                </a:solidFill>
              </a:rPr>
              <a:t>Ak </a:t>
            </a:r>
            <a:r>
              <a:rPr lang="sk-SK" sz="1300" dirty="0">
                <a:solidFill>
                  <a:schemeClr val="tx1"/>
                </a:solidFill>
              </a:rPr>
              <a:t>sa žiak na EČ MS z matematiky ako dobrovoľného predmetu nedostaví, </a:t>
            </a:r>
            <a:r>
              <a:rPr lang="sk-SK" sz="1300" b="1" dirty="0">
                <a:solidFill>
                  <a:schemeClr val="tx1"/>
                </a:solidFill>
              </a:rPr>
              <a:t>nemusí svoju neúčasť na skúške z tohto predmetu ospravedlniť </a:t>
            </a:r>
            <a:r>
              <a:rPr lang="sk-SK" sz="1300" dirty="0">
                <a:solidFill>
                  <a:schemeClr val="tx1"/>
                </a:solidFill>
              </a:rPr>
              <a:t>(§ 89 ods. 3 školského zákona v platnom </a:t>
            </a:r>
            <a:r>
              <a:rPr lang="sk-SK" sz="1300" dirty="0" smtClean="0">
                <a:solidFill>
                  <a:schemeClr val="tx1"/>
                </a:solidFill>
              </a:rPr>
              <a:t>znení), p</a:t>
            </a:r>
            <a:r>
              <a:rPr lang="sk-SK" sz="1400" dirty="0" smtClean="0">
                <a:solidFill>
                  <a:schemeClr val="tx1"/>
                </a:solidFill>
              </a:rPr>
              <a:t>ri </a:t>
            </a:r>
            <a:r>
              <a:rPr lang="sk-SK" sz="1400" dirty="0">
                <a:solidFill>
                  <a:schemeClr val="tx1"/>
                </a:solidFill>
              </a:rPr>
              <a:t>neúčasti sa žiak </a:t>
            </a:r>
            <a:r>
              <a:rPr lang="sk-SK" sz="1400" dirty="0" smtClean="0">
                <a:solidFill>
                  <a:schemeClr val="tx1"/>
                </a:solidFill>
              </a:rPr>
              <a:t>nehodnotí, </a:t>
            </a:r>
            <a:r>
              <a:rPr lang="sk-SK" sz="1400" dirty="0">
                <a:solidFill>
                  <a:schemeClr val="tx1"/>
                </a:solidFill>
              </a:rPr>
              <a:t>nebude sa o tom robiť žiaden záznam v maturitných dokumentoch a na maturitnom vysvedčení nebude zapísaná matematika ako dobrovoľný predmet</a:t>
            </a:r>
            <a:r>
              <a:rPr lang="sk-SK" sz="1400" dirty="0" smtClean="0">
                <a:solidFill>
                  <a:schemeClr val="tx1"/>
                </a:solidFill>
              </a:rPr>
              <a:t>. Z </a:t>
            </a:r>
            <a:r>
              <a:rPr lang="sk-SK" sz="1400" dirty="0">
                <a:solidFill>
                  <a:schemeClr val="tx1"/>
                </a:solidFill>
              </a:rPr>
              <a:t>organizačných dôvodov je však vhodné </a:t>
            </a:r>
            <a:r>
              <a:rPr lang="sk-SK" sz="1400" b="1" dirty="0">
                <a:solidFill>
                  <a:schemeClr val="tx1"/>
                </a:solidFill>
              </a:rPr>
              <a:t>sa ospravedlniť najneskôr týždeň </a:t>
            </a:r>
            <a:r>
              <a:rPr lang="sk-SK" sz="1400" dirty="0">
                <a:solidFill>
                  <a:schemeClr val="tx1"/>
                </a:solidFill>
              </a:rPr>
              <a:t>pred začiatkom každej časti </a:t>
            </a:r>
            <a:r>
              <a:rPr lang="sk-SK" sz="1400" dirty="0" smtClean="0">
                <a:solidFill>
                  <a:schemeClr val="tx1"/>
                </a:solidFill>
              </a:rPr>
              <a:t>MS.</a:t>
            </a:r>
            <a:r>
              <a:rPr lang="sk-SK" sz="1300" dirty="0" smtClean="0">
                <a:solidFill>
                  <a:schemeClr val="tx1"/>
                </a:solidFill>
              </a:rPr>
              <a:t> </a:t>
            </a:r>
            <a:endParaRPr lang="sk-SK" sz="1300" dirty="0">
              <a:solidFill>
                <a:schemeClr val="tx1"/>
              </a:solidFill>
            </a:endParaRPr>
          </a:p>
        </p:txBody>
      </p:sp>
    </p:spTree>
    <p:extLst>
      <p:ext uri="{BB962C8B-B14F-4D97-AF65-F5344CB8AC3E}">
        <p14:creationId xmlns:p14="http://schemas.microsoft.com/office/powerpoint/2010/main" val="22865377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sz="half" idx="2"/>
          </p:nvPr>
        </p:nvSpPr>
        <p:spPr>
          <a:xfrm>
            <a:off x="4648200" y="1124744"/>
            <a:ext cx="4038600" cy="5001419"/>
          </a:xfrm>
        </p:spPr>
        <p:txBody>
          <a:bodyPr>
            <a:normAutofit/>
          </a:bodyPr>
          <a:lstStyle/>
          <a:p>
            <a:pPr algn="just">
              <a:lnSpc>
                <a:spcPct val="150000"/>
              </a:lnSpc>
            </a:pPr>
            <a:r>
              <a:rPr lang="sk-SK" sz="1800" dirty="0" smtClean="0">
                <a:solidFill>
                  <a:schemeClr val="tx1"/>
                </a:solidFill>
              </a:rPr>
              <a:t>Ak </a:t>
            </a:r>
            <a:r>
              <a:rPr lang="sk-SK" sz="1800" dirty="0">
                <a:solidFill>
                  <a:schemeClr val="tx1"/>
                </a:solidFill>
              </a:rPr>
              <a:t>sa žiak rozhodne odpovedať a komisia jeho odpoveď ohodnotí na 4, 3, 2; resp. pri EČ MS bude mať viac ako 33 %, pokladá sa to za úspešné zvládnutie skúšky. Napriek tomu, že s tým nie je žiak spokojný, musí sa toto hodnotenie uviesť aj na maturitnom vysvedčení</a:t>
            </a:r>
            <a:r>
              <a:rPr lang="sk-SK" sz="2200" dirty="0">
                <a:solidFill>
                  <a:schemeClr val="tx1"/>
                </a:solidFill>
              </a:rPr>
              <a:t>.</a:t>
            </a:r>
          </a:p>
        </p:txBody>
      </p:sp>
      <p:sp>
        <p:nvSpPr>
          <p:cNvPr id="4" name="Zástupný symbol obsahu 3"/>
          <p:cNvSpPr>
            <a:spLocks noGrp="1"/>
          </p:cNvSpPr>
          <p:nvPr>
            <p:ph sz="quarter" idx="13"/>
          </p:nvPr>
        </p:nvSpPr>
        <p:spPr>
          <a:xfrm>
            <a:off x="365760" y="1124744"/>
            <a:ext cx="4041648" cy="5001736"/>
          </a:xfrm>
        </p:spPr>
        <p:txBody>
          <a:bodyPr>
            <a:normAutofit fontScale="92500" lnSpcReduction="10000"/>
          </a:bodyPr>
          <a:lstStyle/>
          <a:p>
            <a:pPr algn="just">
              <a:lnSpc>
                <a:spcPct val="150000"/>
              </a:lnSpc>
            </a:pPr>
            <a:r>
              <a:rPr lang="sk-SK" sz="1800" dirty="0" smtClean="0">
                <a:solidFill>
                  <a:schemeClr val="tx1"/>
                </a:solidFill>
              </a:rPr>
              <a:t>Ak </a:t>
            </a:r>
            <a:r>
              <a:rPr lang="sk-SK" sz="1800" dirty="0">
                <a:solidFill>
                  <a:schemeClr val="tx1"/>
                </a:solidFill>
              </a:rPr>
              <a:t>na skúške z dobrovoľného predmetu žiak neuspeje (t. j. predmetová maturitná komisia jeho odpoveď ohodnotí známkou 5 alebo pri EČ MS získa najviac 33 %), o výsledku sa urobí záznam v maturitných dokumentoch, ale na maturitnom vysvedčení sa predmet neuvádza a nemá to vplyv na celkové hodnotenie maturitnej skúšky (§ 86 ods. 7 </a:t>
            </a:r>
            <a:r>
              <a:rPr lang="sk-SK" sz="1800" dirty="0" smtClean="0">
                <a:solidFill>
                  <a:schemeClr val="tx1"/>
                </a:solidFill>
              </a:rPr>
              <a:t>školského zákona).</a:t>
            </a:r>
            <a:endParaRPr lang="sk-SK" sz="1800" dirty="0">
              <a:solidFill>
                <a:schemeClr val="tx1"/>
              </a:solidFill>
            </a:endParaRPr>
          </a:p>
        </p:txBody>
      </p:sp>
      <p:sp>
        <p:nvSpPr>
          <p:cNvPr id="5" name="Nadpis 1"/>
          <p:cNvSpPr>
            <a:spLocks noGrp="1"/>
          </p:cNvSpPr>
          <p:nvPr>
            <p:ph type="title"/>
          </p:nvPr>
        </p:nvSpPr>
        <p:spPr>
          <a:xfrm>
            <a:off x="457200" y="0"/>
            <a:ext cx="8229600" cy="908720"/>
          </a:xfrm>
        </p:spPr>
        <p:txBody>
          <a:bodyPr/>
          <a:lstStyle/>
          <a:p>
            <a:r>
              <a:rPr lang="sk-SK" sz="2800" b="1" u="sng" dirty="0">
                <a:effectLst/>
              </a:rPr>
              <a:t>MS z matematiky ako dobrovoľného </a:t>
            </a:r>
            <a:r>
              <a:rPr lang="sk-SK" sz="2800" b="1" u="sng" dirty="0" smtClean="0">
                <a:effectLst/>
              </a:rPr>
              <a:t>predmetu</a:t>
            </a:r>
            <a:endParaRPr lang="sk-SK" sz="4400" dirty="0"/>
          </a:p>
        </p:txBody>
      </p:sp>
    </p:spTree>
    <p:extLst>
      <p:ext uri="{BB962C8B-B14F-4D97-AF65-F5344CB8AC3E}">
        <p14:creationId xmlns:p14="http://schemas.microsoft.com/office/powerpoint/2010/main" val="3124775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600" b="1" dirty="0">
                <a:effectLst/>
              </a:rPr>
              <a:t>Podmienky úspešného ukončenia maturitnej </a:t>
            </a:r>
            <a:r>
              <a:rPr lang="sk-SK" sz="3600" b="1" dirty="0" smtClean="0">
                <a:effectLst/>
              </a:rPr>
              <a:t>skúšky</a:t>
            </a:r>
            <a:endParaRPr lang="sk-SK" sz="3600" b="1" dirty="0"/>
          </a:p>
        </p:txBody>
      </p:sp>
      <p:sp>
        <p:nvSpPr>
          <p:cNvPr id="3" name="Zástupný symbol obsahu 2"/>
          <p:cNvSpPr>
            <a:spLocks noGrp="1"/>
          </p:cNvSpPr>
          <p:nvPr>
            <p:ph sz="half" idx="2"/>
          </p:nvPr>
        </p:nvSpPr>
        <p:spPr/>
        <p:txBody>
          <a:bodyPr/>
          <a:lstStyle/>
          <a:p>
            <a:pPr marL="0" indent="0" algn="ctr">
              <a:spcAft>
                <a:spcPts val="1200"/>
              </a:spcAft>
              <a:buNone/>
            </a:pPr>
            <a:r>
              <a:rPr lang="sk-SK" sz="2000" b="1" dirty="0">
                <a:solidFill>
                  <a:schemeClr val="tx1"/>
                </a:solidFill>
              </a:rPr>
              <a:t>Matematika</a:t>
            </a:r>
          </a:p>
          <a:p>
            <a:pPr algn="just"/>
            <a:r>
              <a:rPr lang="sk-SK" sz="2000" dirty="0">
                <a:solidFill>
                  <a:schemeClr val="tx1"/>
                </a:solidFill>
              </a:rPr>
              <a:t>Aby bol žiak </a:t>
            </a:r>
            <a:r>
              <a:rPr lang="sk-SK" sz="2000" b="1" dirty="0">
                <a:solidFill>
                  <a:schemeClr val="tx1"/>
                </a:solidFill>
              </a:rPr>
              <a:t>úspešný</a:t>
            </a:r>
            <a:r>
              <a:rPr lang="sk-SK" sz="2000" dirty="0">
                <a:solidFill>
                  <a:schemeClr val="tx1"/>
                </a:solidFill>
              </a:rPr>
              <a:t> z </a:t>
            </a:r>
            <a:r>
              <a:rPr lang="sk-SK" sz="2000" dirty="0" smtClean="0">
                <a:solidFill>
                  <a:schemeClr val="tx1"/>
                </a:solidFill>
              </a:rPr>
              <a:t>matematiky:</a:t>
            </a:r>
          </a:p>
          <a:p>
            <a:pPr lvl="1" algn="just">
              <a:spcAft>
                <a:spcPts val="1200"/>
              </a:spcAft>
            </a:pPr>
            <a:r>
              <a:rPr lang="sk-SK" sz="2000" dirty="0" smtClean="0">
                <a:solidFill>
                  <a:schemeClr val="tx1"/>
                </a:solidFill>
              </a:rPr>
              <a:t>musí </a:t>
            </a:r>
            <a:r>
              <a:rPr lang="sk-SK" sz="2000" dirty="0">
                <a:solidFill>
                  <a:schemeClr val="tx1"/>
                </a:solidFill>
              </a:rPr>
              <a:t>získať </a:t>
            </a:r>
            <a:r>
              <a:rPr lang="sk-SK" sz="2000" b="1" dirty="0">
                <a:solidFill>
                  <a:schemeClr val="tx1"/>
                </a:solidFill>
              </a:rPr>
              <a:t>viac ako 25 % z EČ MS, ak bude z ÚFIČ MS </a:t>
            </a:r>
            <a:r>
              <a:rPr lang="sk-SK" sz="2000" dirty="0">
                <a:solidFill>
                  <a:schemeClr val="tx1"/>
                </a:solidFill>
              </a:rPr>
              <a:t>hodnotený aspoň známkou</a:t>
            </a:r>
            <a:r>
              <a:rPr lang="sk-SK" sz="2000" b="1" dirty="0">
                <a:solidFill>
                  <a:schemeClr val="tx1"/>
                </a:solidFill>
              </a:rPr>
              <a:t> </a:t>
            </a:r>
            <a:r>
              <a:rPr lang="sk-SK" sz="2000" b="1" dirty="0" smtClean="0">
                <a:solidFill>
                  <a:schemeClr val="tx1"/>
                </a:solidFill>
              </a:rPr>
              <a:t>dobrý (3), </a:t>
            </a:r>
            <a:r>
              <a:rPr lang="sk-SK" sz="2000" dirty="0" smtClean="0">
                <a:solidFill>
                  <a:schemeClr val="tx1"/>
                </a:solidFill>
              </a:rPr>
              <a:t>alebo</a:t>
            </a:r>
          </a:p>
          <a:p>
            <a:pPr lvl="1" algn="just"/>
            <a:r>
              <a:rPr lang="sk-SK" sz="2000" dirty="0" smtClean="0">
                <a:solidFill>
                  <a:schemeClr val="tx1"/>
                </a:solidFill>
              </a:rPr>
              <a:t>získať</a:t>
            </a:r>
            <a:r>
              <a:rPr lang="sk-SK" sz="2000" b="1" dirty="0" smtClean="0">
                <a:solidFill>
                  <a:schemeClr val="tx1"/>
                </a:solidFill>
              </a:rPr>
              <a:t> </a:t>
            </a:r>
            <a:r>
              <a:rPr lang="sk-SK" sz="2000" b="1" dirty="0">
                <a:solidFill>
                  <a:schemeClr val="tx1"/>
                </a:solidFill>
              </a:rPr>
              <a:t>viac ako 33 % z EČ MS,</a:t>
            </a:r>
            <a:r>
              <a:rPr lang="sk-SK" sz="2000" dirty="0">
                <a:solidFill>
                  <a:schemeClr val="tx1"/>
                </a:solidFill>
              </a:rPr>
              <a:t> </a:t>
            </a:r>
            <a:r>
              <a:rPr lang="sk-SK" sz="2000" b="1" dirty="0">
                <a:solidFill>
                  <a:schemeClr val="tx1"/>
                </a:solidFill>
              </a:rPr>
              <a:t>ak bude z ÚFIČ MS </a:t>
            </a:r>
            <a:r>
              <a:rPr lang="sk-SK" sz="2000" dirty="0">
                <a:solidFill>
                  <a:schemeClr val="tx1"/>
                </a:solidFill>
              </a:rPr>
              <a:t>hodnotený </a:t>
            </a:r>
            <a:r>
              <a:rPr lang="sk-SK" sz="2000" dirty="0" smtClean="0">
                <a:solidFill>
                  <a:schemeClr val="tx1"/>
                </a:solidFill>
              </a:rPr>
              <a:t>známkou </a:t>
            </a:r>
            <a:r>
              <a:rPr lang="sk-SK" sz="2000" b="1" dirty="0" smtClean="0">
                <a:solidFill>
                  <a:schemeClr val="tx1"/>
                </a:solidFill>
              </a:rPr>
              <a:t>dostatočný (4)</a:t>
            </a:r>
            <a:r>
              <a:rPr lang="sk-SK" sz="2000" dirty="0" smtClean="0">
                <a:solidFill>
                  <a:schemeClr val="tx1"/>
                </a:solidFill>
              </a:rPr>
              <a:t>.</a:t>
            </a:r>
            <a:endParaRPr lang="sk-SK" sz="2800" b="1" dirty="0">
              <a:solidFill>
                <a:schemeClr val="tx1"/>
              </a:solidFill>
            </a:endParaRPr>
          </a:p>
        </p:txBody>
      </p:sp>
      <p:sp>
        <p:nvSpPr>
          <p:cNvPr id="4" name="Zástupný symbol obsahu 3"/>
          <p:cNvSpPr>
            <a:spLocks noGrp="1"/>
          </p:cNvSpPr>
          <p:nvPr>
            <p:ph sz="quarter" idx="13"/>
          </p:nvPr>
        </p:nvSpPr>
        <p:spPr>
          <a:xfrm>
            <a:off x="365760" y="1600200"/>
            <a:ext cx="4041648" cy="5141168"/>
          </a:xfrm>
        </p:spPr>
        <p:txBody>
          <a:bodyPr>
            <a:normAutofit fontScale="47500" lnSpcReduction="20000"/>
          </a:bodyPr>
          <a:lstStyle/>
          <a:p>
            <a:pPr marL="0" indent="0" algn="ctr">
              <a:spcAft>
                <a:spcPts val="1200"/>
              </a:spcAft>
              <a:buNone/>
            </a:pPr>
            <a:r>
              <a:rPr lang="sk-SK" sz="3800" b="1" dirty="0">
                <a:solidFill>
                  <a:schemeClr val="tx1"/>
                </a:solidFill>
              </a:rPr>
              <a:t>Slovenský jazyk a literatúra a cudzí jazyk</a:t>
            </a:r>
          </a:p>
          <a:p>
            <a:pPr algn="just">
              <a:lnSpc>
                <a:spcPct val="120000"/>
              </a:lnSpc>
              <a:spcAft>
                <a:spcPts val="1200"/>
              </a:spcAft>
            </a:pPr>
            <a:r>
              <a:rPr lang="sk-SK" sz="4200" dirty="0">
                <a:solidFill>
                  <a:schemeClr val="tx1"/>
                </a:solidFill>
              </a:rPr>
              <a:t>Aby bol žiak </a:t>
            </a:r>
            <a:r>
              <a:rPr lang="sk-SK" sz="4200" dirty="0" smtClean="0">
                <a:solidFill>
                  <a:schemeClr val="tx1"/>
                </a:solidFill>
              </a:rPr>
              <a:t>zo SJL a CUJ  </a:t>
            </a:r>
            <a:r>
              <a:rPr lang="sk-SK" sz="4200" b="1" dirty="0" smtClean="0">
                <a:solidFill>
                  <a:schemeClr val="tx1"/>
                </a:solidFill>
              </a:rPr>
              <a:t>úspešný</a:t>
            </a:r>
            <a:r>
              <a:rPr lang="sk-SK" sz="4200" dirty="0" smtClean="0">
                <a:solidFill>
                  <a:schemeClr val="tx1"/>
                </a:solidFill>
              </a:rPr>
              <a:t>, </a:t>
            </a:r>
            <a:r>
              <a:rPr lang="sk-SK" sz="4200" dirty="0">
                <a:solidFill>
                  <a:schemeClr val="tx1"/>
                </a:solidFill>
              </a:rPr>
              <a:t>musí získať </a:t>
            </a:r>
            <a:r>
              <a:rPr lang="sk-SK" sz="4200" b="1" dirty="0" smtClean="0">
                <a:solidFill>
                  <a:schemeClr val="tx1"/>
                </a:solidFill>
              </a:rPr>
              <a:t>buď </a:t>
            </a:r>
            <a:r>
              <a:rPr lang="sk-SK" sz="4200" b="1" dirty="0">
                <a:solidFill>
                  <a:schemeClr val="tx1"/>
                </a:solidFill>
              </a:rPr>
              <a:t>viac ako 25 % z PFIČ MS alebo viac ako 33 % z EČ MS,</a:t>
            </a:r>
            <a:r>
              <a:rPr lang="sk-SK" sz="4200" dirty="0">
                <a:solidFill>
                  <a:schemeClr val="tx1"/>
                </a:solidFill>
              </a:rPr>
              <a:t> ak z </a:t>
            </a:r>
            <a:r>
              <a:rPr lang="sk-SK" sz="4200" b="1" dirty="0" smtClean="0">
                <a:solidFill>
                  <a:schemeClr val="tx1"/>
                </a:solidFill>
              </a:rPr>
              <a:t>ÚFIČ MS</a:t>
            </a:r>
            <a:r>
              <a:rPr lang="sk-SK" sz="4200" dirty="0" smtClean="0">
                <a:solidFill>
                  <a:schemeClr val="tx1"/>
                </a:solidFill>
              </a:rPr>
              <a:t> </a:t>
            </a:r>
            <a:r>
              <a:rPr lang="sk-SK" sz="4200" dirty="0">
                <a:solidFill>
                  <a:schemeClr val="tx1"/>
                </a:solidFill>
              </a:rPr>
              <a:t>bude hodnotený aspoň známkou </a:t>
            </a:r>
            <a:r>
              <a:rPr lang="sk-SK" sz="4200" b="1" dirty="0" smtClean="0">
                <a:solidFill>
                  <a:schemeClr val="tx1"/>
                </a:solidFill>
              </a:rPr>
              <a:t>dobrý (3)</a:t>
            </a:r>
            <a:r>
              <a:rPr lang="sk-SK" sz="4200" dirty="0" smtClean="0">
                <a:solidFill>
                  <a:schemeClr val="tx1"/>
                </a:solidFill>
              </a:rPr>
              <a:t>.</a:t>
            </a:r>
          </a:p>
          <a:p>
            <a:pPr algn="just">
              <a:lnSpc>
                <a:spcPct val="120000"/>
              </a:lnSpc>
            </a:pPr>
            <a:r>
              <a:rPr lang="sk-SK" sz="4200" dirty="0" smtClean="0">
                <a:solidFill>
                  <a:schemeClr val="tx1"/>
                </a:solidFill>
              </a:rPr>
              <a:t>Ak </a:t>
            </a:r>
            <a:r>
              <a:rPr lang="sk-SK" sz="4200" dirty="0">
                <a:solidFill>
                  <a:schemeClr val="tx1"/>
                </a:solidFill>
              </a:rPr>
              <a:t>bude z </a:t>
            </a:r>
            <a:r>
              <a:rPr lang="sk-SK" sz="4200" b="1" dirty="0">
                <a:solidFill>
                  <a:schemeClr val="tx1"/>
                </a:solidFill>
              </a:rPr>
              <a:t>ÚFIČ MS </a:t>
            </a:r>
            <a:r>
              <a:rPr lang="sk-SK" sz="4200" dirty="0">
                <a:solidFill>
                  <a:schemeClr val="tx1"/>
                </a:solidFill>
              </a:rPr>
              <a:t>hodnotený </a:t>
            </a:r>
            <a:r>
              <a:rPr lang="sk-SK" sz="4200" dirty="0" smtClean="0">
                <a:solidFill>
                  <a:schemeClr val="tx1"/>
                </a:solidFill>
              </a:rPr>
              <a:t>známkou </a:t>
            </a:r>
            <a:r>
              <a:rPr lang="sk-SK" sz="4200" b="1" dirty="0" smtClean="0">
                <a:solidFill>
                  <a:schemeClr val="tx1"/>
                </a:solidFill>
              </a:rPr>
              <a:t>dostatočný (4)</a:t>
            </a:r>
            <a:r>
              <a:rPr lang="sk-SK" sz="4200" dirty="0" smtClean="0">
                <a:solidFill>
                  <a:schemeClr val="tx1"/>
                </a:solidFill>
              </a:rPr>
              <a:t>, </a:t>
            </a:r>
            <a:r>
              <a:rPr lang="sk-SK" sz="4200" dirty="0">
                <a:solidFill>
                  <a:schemeClr val="tx1"/>
                </a:solidFill>
              </a:rPr>
              <a:t>musí získať </a:t>
            </a:r>
            <a:r>
              <a:rPr lang="sk-SK" sz="4200" b="1" dirty="0">
                <a:solidFill>
                  <a:schemeClr val="tx1"/>
                </a:solidFill>
              </a:rPr>
              <a:t>viac ako 25 </a:t>
            </a:r>
            <a:r>
              <a:rPr lang="sk-SK" sz="4200" dirty="0">
                <a:solidFill>
                  <a:schemeClr val="tx1"/>
                </a:solidFill>
              </a:rPr>
              <a:t>% z </a:t>
            </a:r>
            <a:r>
              <a:rPr lang="sk-SK" sz="4200" b="1" dirty="0">
                <a:solidFill>
                  <a:schemeClr val="tx1"/>
                </a:solidFill>
              </a:rPr>
              <a:t>PFIČ MS</a:t>
            </a:r>
            <a:r>
              <a:rPr lang="sk-SK" sz="4200" dirty="0">
                <a:solidFill>
                  <a:schemeClr val="tx1"/>
                </a:solidFill>
              </a:rPr>
              <a:t> a </a:t>
            </a:r>
            <a:r>
              <a:rPr lang="sk-SK" sz="4200" b="1" dirty="0">
                <a:solidFill>
                  <a:schemeClr val="tx1"/>
                </a:solidFill>
              </a:rPr>
              <a:t>súčasne viac ako 33 % z EČ MS.</a:t>
            </a:r>
          </a:p>
        </p:txBody>
      </p:sp>
    </p:spTree>
    <p:extLst>
      <p:ext uri="{BB962C8B-B14F-4D97-AF65-F5344CB8AC3E}">
        <p14:creationId xmlns:p14="http://schemas.microsoft.com/office/powerpoint/2010/main" val="20606708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3600" b="1" dirty="0">
                <a:effectLst/>
              </a:rPr>
              <a:t>Príklady hodnotenia a klasifikácie MS zo SJL a cudzích jazykov</a:t>
            </a:r>
            <a:endParaRPr lang="sk-SK" dirty="0"/>
          </a:p>
        </p:txBody>
      </p:sp>
      <p:sp>
        <p:nvSpPr>
          <p:cNvPr id="3" name="Zástupný symbol obsahu 2"/>
          <p:cNvSpPr>
            <a:spLocks noGrp="1"/>
          </p:cNvSpPr>
          <p:nvPr>
            <p:ph idx="1"/>
          </p:nvPr>
        </p:nvSpPr>
        <p:spPr>
          <a:xfrm>
            <a:off x="457200" y="1600200"/>
            <a:ext cx="8686800" cy="4525963"/>
          </a:xfrm>
        </p:spPr>
        <p:txBody>
          <a:bodyPr>
            <a:normAutofit fontScale="92500" lnSpcReduction="10000"/>
          </a:bodyPr>
          <a:lstStyle/>
          <a:p>
            <a:r>
              <a:rPr lang="sk-SK" b="1" u="sng" dirty="0"/>
              <a:t>EČ - </a:t>
            </a:r>
            <a:r>
              <a:rPr lang="sk-SK" b="1" u="sng" dirty="0" smtClean="0"/>
              <a:t>%</a:t>
            </a:r>
            <a:r>
              <a:rPr lang="sk-SK" b="1" u="sng" dirty="0"/>
              <a:t>	</a:t>
            </a:r>
            <a:r>
              <a:rPr lang="sk-SK" b="1" u="sng" dirty="0" smtClean="0"/>
              <a:t>	PFIČ </a:t>
            </a:r>
            <a:r>
              <a:rPr lang="sk-SK" b="1" u="sng" dirty="0"/>
              <a:t>- </a:t>
            </a:r>
            <a:r>
              <a:rPr lang="sk-SK" b="1" u="sng" dirty="0" smtClean="0"/>
              <a:t>%</a:t>
            </a:r>
            <a:r>
              <a:rPr lang="sk-SK" b="1" u="sng" dirty="0"/>
              <a:t>	</a:t>
            </a:r>
            <a:r>
              <a:rPr lang="sk-SK" b="1" u="sng" dirty="0" smtClean="0"/>
              <a:t>ÚFIČ		zmaturoval</a:t>
            </a:r>
            <a:endParaRPr lang="sk-SK" u="sng" dirty="0"/>
          </a:p>
          <a:p>
            <a:pPr marL="0" indent="0">
              <a:buNone/>
            </a:pPr>
            <a:r>
              <a:rPr lang="sk-SK" dirty="0" smtClean="0"/>
              <a:t>    &gt; </a:t>
            </a:r>
            <a:r>
              <a:rPr lang="sk-SK" dirty="0"/>
              <a:t>ako 33 %	</a:t>
            </a:r>
            <a:r>
              <a:rPr lang="sk-SK" dirty="0" smtClean="0"/>
              <a:t>	&gt; ako </a:t>
            </a:r>
            <a:r>
              <a:rPr lang="sk-SK" dirty="0"/>
              <a:t>25 %	</a:t>
            </a:r>
            <a:r>
              <a:rPr lang="sk-SK" dirty="0" smtClean="0"/>
              <a:t>1,2,3,4		ÁNO</a:t>
            </a:r>
            <a:endParaRPr lang="sk-SK" dirty="0"/>
          </a:p>
          <a:p>
            <a:pPr marL="0" indent="0">
              <a:buNone/>
            </a:pPr>
            <a:r>
              <a:rPr lang="sk-SK" dirty="0"/>
              <a:t> </a:t>
            </a:r>
            <a:r>
              <a:rPr lang="sk-SK" dirty="0" smtClean="0"/>
              <a:t>   &gt; ako </a:t>
            </a:r>
            <a:r>
              <a:rPr lang="sk-SK" dirty="0"/>
              <a:t>33 %	</a:t>
            </a:r>
            <a:r>
              <a:rPr lang="sk-SK" dirty="0" smtClean="0"/>
              <a:t>	</a:t>
            </a:r>
            <a:r>
              <a:rPr lang="sk-SK" b="1" dirty="0" smtClean="0"/>
              <a:t>25 </a:t>
            </a:r>
            <a:r>
              <a:rPr lang="sk-SK" b="1" dirty="0"/>
              <a:t>% a </a:t>
            </a:r>
            <a:r>
              <a:rPr lang="sk-SK" b="1" dirty="0" smtClean="0"/>
              <a:t>&lt;</a:t>
            </a:r>
            <a:r>
              <a:rPr lang="sk-SK" dirty="0" smtClean="0"/>
              <a:t>	1,2,3		ÁNO</a:t>
            </a:r>
            <a:endParaRPr lang="sk-SK" dirty="0"/>
          </a:p>
          <a:p>
            <a:pPr marL="0" indent="0">
              <a:buNone/>
            </a:pPr>
            <a:r>
              <a:rPr lang="sk-SK" b="1" dirty="0" smtClean="0"/>
              <a:t>    33 </a:t>
            </a:r>
            <a:r>
              <a:rPr lang="sk-SK" b="1" dirty="0"/>
              <a:t>% </a:t>
            </a:r>
            <a:r>
              <a:rPr lang="sk-SK" b="1" dirty="0" smtClean="0"/>
              <a:t>a &lt;</a:t>
            </a:r>
            <a:r>
              <a:rPr lang="sk-SK" dirty="0"/>
              <a:t>	</a:t>
            </a:r>
            <a:r>
              <a:rPr lang="sk-SK" dirty="0" smtClean="0"/>
              <a:t>	&gt; </a:t>
            </a:r>
            <a:r>
              <a:rPr lang="sk-SK" dirty="0"/>
              <a:t>ako 25 %	</a:t>
            </a:r>
            <a:r>
              <a:rPr lang="sk-SK" dirty="0" smtClean="0"/>
              <a:t>1,2,3		ÁNO</a:t>
            </a:r>
            <a:endParaRPr lang="sk-SK" dirty="0"/>
          </a:p>
          <a:p>
            <a:pPr marL="0" indent="0">
              <a:buNone/>
            </a:pPr>
            <a:r>
              <a:rPr lang="sk-SK" b="1" dirty="0" smtClean="0"/>
              <a:t>    33 </a:t>
            </a:r>
            <a:r>
              <a:rPr lang="sk-SK" b="1" dirty="0"/>
              <a:t>% a </a:t>
            </a:r>
            <a:r>
              <a:rPr lang="sk-SK" b="1" dirty="0" smtClean="0"/>
              <a:t>&lt;</a:t>
            </a:r>
            <a:r>
              <a:rPr lang="sk-SK" dirty="0"/>
              <a:t>	</a:t>
            </a:r>
            <a:r>
              <a:rPr lang="sk-SK" dirty="0" smtClean="0"/>
              <a:t>	</a:t>
            </a:r>
            <a:r>
              <a:rPr lang="sk-SK" b="1" dirty="0" smtClean="0"/>
              <a:t>25 </a:t>
            </a:r>
            <a:r>
              <a:rPr lang="sk-SK" b="1" dirty="0"/>
              <a:t>% a &lt; </a:t>
            </a:r>
            <a:r>
              <a:rPr lang="sk-SK" dirty="0" smtClean="0"/>
              <a:t>	1,2,3,4,5</a:t>
            </a:r>
            <a:r>
              <a:rPr lang="sk-SK" dirty="0"/>
              <a:t>	</a:t>
            </a:r>
            <a:r>
              <a:rPr lang="sk-SK" b="1" dirty="0"/>
              <a:t>NIE !!!</a:t>
            </a:r>
            <a:endParaRPr lang="sk-SK" dirty="0"/>
          </a:p>
          <a:p>
            <a:pPr marL="0" indent="0">
              <a:buNone/>
            </a:pPr>
            <a:r>
              <a:rPr lang="sk-SK" dirty="0" smtClean="0"/>
              <a:t>    napr</a:t>
            </a:r>
            <a:r>
              <a:rPr lang="sk-SK" dirty="0"/>
              <a:t>. 55 %	</a:t>
            </a:r>
            <a:r>
              <a:rPr lang="sk-SK" dirty="0" smtClean="0"/>
              <a:t>	</a:t>
            </a:r>
            <a:r>
              <a:rPr lang="sk-SK" b="1" dirty="0" smtClean="0"/>
              <a:t>10 %</a:t>
            </a:r>
            <a:r>
              <a:rPr lang="sk-SK" dirty="0" smtClean="0"/>
              <a:t>		3		ÁNO</a:t>
            </a:r>
            <a:endParaRPr lang="sk-SK" dirty="0"/>
          </a:p>
          <a:p>
            <a:pPr marL="0" indent="0">
              <a:buNone/>
            </a:pPr>
            <a:r>
              <a:rPr lang="sk-SK" b="1" dirty="0" smtClean="0"/>
              <a:t>    napr</a:t>
            </a:r>
            <a:r>
              <a:rPr lang="sk-SK" b="1" dirty="0"/>
              <a:t>. 0 %</a:t>
            </a:r>
            <a:r>
              <a:rPr lang="sk-SK" dirty="0"/>
              <a:t>	</a:t>
            </a:r>
            <a:r>
              <a:rPr lang="sk-SK" dirty="0" smtClean="0"/>
              <a:t>	35 %		3		ÁNO</a:t>
            </a:r>
            <a:endParaRPr lang="sk-SK" dirty="0"/>
          </a:p>
          <a:p>
            <a:pPr marL="0" indent="0">
              <a:buNone/>
            </a:pPr>
            <a:r>
              <a:rPr lang="sk-SK" dirty="0" smtClean="0"/>
              <a:t>    napr</a:t>
            </a:r>
            <a:r>
              <a:rPr lang="sk-SK" dirty="0"/>
              <a:t>. 33,3 %	</a:t>
            </a:r>
            <a:r>
              <a:rPr lang="sk-SK" b="1" dirty="0"/>
              <a:t>25 %</a:t>
            </a:r>
            <a:r>
              <a:rPr lang="sk-SK" dirty="0"/>
              <a:t>	</a:t>
            </a:r>
            <a:r>
              <a:rPr lang="sk-SK" dirty="0" smtClean="0"/>
              <a:t> 	3		ÁNO</a:t>
            </a:r>
            <a:endParaRPr lang="sk-SK" dirty="0"/>
          </a:p>
          <a:p>
            <a:pPr marL="0" indent="0">
              <a:buNone/>
            </a:pPr>
            <a:r>
              <a:rPr lang="sk-SK" dirty="0" smtClean="0"/>
              <a:t>    napr</a:t>
            </a:r>
            <a:r>
              <a:rPr lang="sk-SK" dirty="0"/>
              <a:t>. 33,3 %	</a:t>
            </a:r>
            <a:r>
              <a:rPr lang="sk-SK" b="1" dirty="0"/>
              <a:t>25 %</a:t>
            </a:r>
            <a:r>
              <a:rPr lang="sk-SK" dirty="0"/>
              <a:t>	</a:t>
            </a:r>
            <a:r>
              <a:rPr lang="sk-SK" dirty="0" smtClean="0"/>
              <a:t>	4		</a:t>
            </a:r>
            <a:r>
              <a:rPr lang="sk-SK" b="1" dirty="0" smtClean="0"/>
              <a:t>NIE </a:t>
            </a:r>
            <a:r>
              <a:rPr lang="sk-SK" b="1" dirty="0"/>
              <a:t>!!!</a:t>
            </a:r>
            <a:endParaRPr lang="sk-SK" dirty="0"/>
          </a:p>
          <a:p>
            <a:pPr marL="0" indent="0">
              <a:buNone/>
            </a:pPr>
            <a:r>
              <a:rPr lang="sk-SK" dirty="0" smtClean="0"/>
              <a:t>    napr</a:t>
            </a:r>
            <a:r>
              <a:rPr lang="sk-SK" dirty="0"/>
              <a:t>. 33 %	</a:t>
            </a:r>
            <a:r>
              <a:rPr lang="sk-SK" dirty="0" smtClean="0"/>
              <a:t>	</a:t>
            </a:r>
            <a:r>
              <a:rPr lang="sk-SK" b="1" dirty="0" smtClean="0"/>
              <a:t>25 %</a:t>
            </a:r>
            <a:r>
              <a:rPr lang="sk-SK" dirty="0" smtClean="0"/>
              <a:t>		3		</a:t>
            </a:r>
            <a:r>
              <a:rPr lang="sk-SK" b="1" dirty="0" smtClean="0"/>
              <a:t>NIE </a:t>
            </a:r>
            <a:r>
              <a:rPr lang="sk-SK" b="1" dirty="0"/>
              <a:t>!!!</a:t>
            </a:r>
            <a:endParaRPr lang="sk-SK" dirty="0"/>
          </a:p>
          <a:p>
            <a:pPr marL="0" indent="0">
              <a:buNone/>
            </a:pPr>
            <a:r>
              <a:rPr lang="sk-SK" b="1" dirty="0" smtClean="0"/>
              <a:t>    napr</a:t>
            </a:r>
            <a:r>
              <a:rPr lang="sk-SK" b="1" dirty="0"/>
              <a:t>. 10 %</a:t>
            </a:r>
            <a:r>
              <a:rPr lang="sk-SK" dirty="0"/>
              <a:t>	</a:t>
            </a:r>
            <a:r>
              <a:rPr lang="sk-SK" dirty="0" smtClean="0"/>
              <a:t>	</a:t>
            </a:r>
            <a:r>
              <a:rPr lang="sk-SK" b="1" dirty="0" smtClean="0"/>
              <a:t>25 %</a:t>
            </a:r>
            <a:r>
              <a:rPr lang="sk-SK" dirty="0" smtClean="0"/>
              <a:t>		2		</a:t>
            </a:r>
            <a:r>
              <a:rPr lang="sk-SK" b="1" dirty="0" smtClean="0"/>
              <a:t>NIE </a:t>
            </a:r>
            <a:r>
              <a:rPr lang="sk-SK" b="1" dirty="0"/>
              <a:t>!!!</a:t>
            </a:r>
            <a:endParaRPr lang="sk-SK" dirty="0"/>
          </a:p>
          <a:p>
            <a:pPr marL="0" indent="0">
              <a:buNone/>
            </a:pPr>
            <a:r>
              <a:rPr lang="sk-SK" dirty="0" smtClean="0"/>
              <a:t>    napr</a:t>
            </a:r>
            <a:r>
              <a:rPr lang="sk-SK" dirty="0"/>
              <a:t>. 55 %	</a:t>
            </a:r>
            <a:r>
              <a:rPr lang="sk-SK" dirty="0" smtClean="0"/>
              <a:t>	</a:t>
            </a:r>
            <a:r>
              <a:rPr lang="sk-SK" b="1" dirty="0" smtClean="0"/>
              <a:t>10 %</a:t>
            </a:r>
            <a:r>
              <a:rPr lang="sk-SK" dirty="0" smtClean="0"/>
              <a:t>		4		</a:t>
            </a:r>
            <a:r>
              <a:rPr lang="sk-SK" b="1" dirty="0" smtClean="0"/>
              <a:t>NIE </a:t>
            </a:r>
            <a:r>
              <a:rPr lang="sk-SK" b="1" dirty="0"/>
              <a:t>!!!</a:t>
            </a:r>
            <a:endParaRPr lang="sk-SK" dirty="0"/>
          </a:p>
          <a:p>
            <a:endParaRPr lang="sk-SK" dirty="0"/>
          </a:p>
        </p:txBody>
      </p:sp>
    </p:spTree>
    <p:extLst>
      <p:ext uri="{BB962C8B-B14F-4D97-AF65-F5344CB8AC3E}">
        <p14:creationId xmlns:p14="http://schemas.microsoft.com/office/powerpoint/2010/main" val="24802427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412776"/>
          </a:xfrm>
        </p:spPr>
        <p:txBody>
          <a:bodyPr>
            <a:normAutofit/>
          </a:bodyPr>
          <a:lstStyle/>
          <a:p>
            <a:pPr>
              <a:lnSpc>
                <a:spcPts val="4500"/>
              </a:lnSpc>
            </a:pPr>
            <a:r>
              <a:rPr lang="sk-SK" sz="4800" b="1" dirty="0"/>
              <a:t>Opakovanie neúspešnej maturity</a:t>
            </a:r>
          </a:p>
        </p:txBody>
      </p:sp>
      <p:sp>
        <p:nvSpPr>
          <p:cNvPr id="3" name="Zástupný symbol obsahu 2"/>
          <p:cNvSpPr>
            <a:spLocks noGrp="1"/>
          </p:cNvSpPr>
          <p:nvPr>
            <p:ph sz="half" idx="2"/>
          </p:nvPr>
        </p:nvSpPr>
        <p:spPr>
          <a:xfrm>
            <a:off x="4644008" y="1484784"/>
            <a:ext cx="4114800" cy="4713387"/>
          </a:xfrm>
        </p:spPr>
        <p:txBody>
          <a:bodyPr>
            <a:noAutofit/>
          </a:bodyPr>
          <a:lstStyle/>
          <a:p>
            <a:pPr algn="just"/>
            <a:r>
              <a:rPr lang="sk-SK" sz="1600" dirty="0" smtClean="0">
                <a:solidFill>
                  <a:schemeClr val="tx1"/>
                </a:solidFill>
              </a:rPr>
              <a:t>Tomuto </a:t>
            </a:r>
            <a:r>
              <a:rPr lang="sk-SK" sz="1600" dirty="0">
                <a:solidFill>
                  <a:schemeClr val="tx1"/>
                </a:solidFill>
              </a:rPr>
              <a:t>prihláseniu predchádza </a:t>
            </a:r>
            <a:r>
              <a:rPr lang="sk-SK" sz="1600" b="1" dirty="0">
                <a:solidFill>
                  <a:schemeClr val="tx1"/>
                </a:solidFill>
              </a:rPr>
              <a:t>žiadosť o opravnú skúšku</a:t>
            </a:r>
            <a:r>
              <a:rPr lang="sk-SK" sz="1600" dirty="0">
                <a:solidFill>
                  <a:schemeClr val="tx1"/>
                </a:solidFill>
              </a:rPr>
              <a:t>.</a:t>
            </a:r>
          </a:p>
          <a:p>
            <a:pPr algn="just"/>
            <a:r>
              <a:rPr lang="sk-SK" sz="1600" dirty="0" smtClean="0">
                <a:solidFill>
                  <a:schemeClr val="tx1"/>
                </a:solidFill>
              </a:rPr>
              <a:t>O </a:t>
            </a:r>
            <a:r>
              <a:rPr lang="sk-SK" sz="1600" dirty="0">
                <a:solidFill>
                  <a:schemeClr val="tx1"/>
                </a:solidFill>
              </a:rPr>
              <a:t>opravný termín EČ MS a PFIČ MS nemôže požiadať žiak, ktorý napr. </a:t>
            </a:r>
            <a:r>
              <a:rPr lang="sk-SK" sz="1600" b="1" dirty="0">
                <a:solidFill>
                  <a:schemeClr val="tx1"/>
                </a:solidFill>
              </a:rPr>
              <a:t>neukončil</a:t>
            </a:r>
            <a:r>
              <a:rPr lang="sk-SK" sz="1600" dirty="0">
                <a:solidFill>
                  <a:schemeClr val="tx1"/>
                </a:solidFill>
              </a:rPr>
              <a:t> úspešne posledný ročník štúdia, v auguste koná opravné skúšky na ukončenie štúdia a v septembri nasledujúceho školského roka chce konať náhradný termín ÚFIČ MS a zároveň v septembri by chcel konať aj opravný termín EČ MS a/alebo PFIČ MS. </a:t>
            </a:r>
            <a:endParaRPr lang="sk-SK" sz="1600" dirty="0" smtClean="0">
              <a:solidFill>
                <a:schemeClr val="tx1"/>
              </a:solidFill>
            </a:endParaRPr>
          </a:p>
          <a:p>
            <a:pPr algn="just"/>
            <a:r>
              <a:rPr lang="sk-SK" sz="1600" dirty="0" smtClean="0">
                <a:solidFill>
                  <a:schemeClr val="tx1"/>
                </a:solidFill>
              </a:rPr>
              <a:t> </a:t>
            </a:r>
            <a:r>
              <a:rPr lang="sk-SK" sz="1600" dirty="0">
                <a:solidFill>
                  <a:schemeClr val="tx1"/>
                </a:solidFill>
              </a:rPr>
              <a:t>Ak je žiak </a:t>
            </a:r>
            <a:r>
              <a:rPr lang="sk-SK" sz="1600" b="1" dirty="0">
                <a:solidFill>
                  <a:schemeClr val="tx1"/>
                </a:solidFill>
              </a:rPr>
              <a:t>neúspešný</a:t>
            </a:r>
            <a:r>
              <a:rPr lang="sk-SK" sz="1600" dirty="0">
                <a:solidFill>
                  <a:schemeClr val="tx1"/>
                </a:solidFill>
              </a:rPr>
              <a:t> </a:t>
            </a:r>
            <a:r>
              <a:rPr lang="sk-SK" sz="1600" b="1" dirty="0">
                <a:solidFill>
                  <a:schemeClr val="tx1"/>
                </a:solidFill>
              </a:rPr>
              <a:t>najviac z </a:t>
            </a:r>
            <a:r>
              <a:rPr lang="sk-SK" sz="1600" b="1" dirty="0" smtClean="0">
                <a:solidFill>
                  <a:schemeClr val="tx1"/>
                </a:solidFill>
              </a:rPr>
              <a:t>2 </a:t>
            </a:r>
            <a:r>
              <a:rPr lang="sk-SK" sz="1600" dirty="0">
                <a:solidFill>
                  <a:schemeClr val="tx1"/>
                </a:solidFill>
              </a:rPr>
              <a:t>maturitných </a:t>
            </a:r>
            <a:r>
              <a:rPr lang="sk-SK" sz="1600" dirty="0" smtClean="0">
                <a:solidFill>
                  <a:schemeClr val="tx1"/>
                </a:solidFill>
              </a:rPr>
              <a:t>predmetov, </a:t>
            </a:r>
            <a:r>
              <a:rPr lang="sk-SK" sz="1600" b="1" dirty="0">
                <a:solidFill>
                  <a:schemeClr val="tx1"/>
                </a:solidFill>
              </a:rPr>
              <a:t>môže požiadať o vykonanie opravnej maturitnej skúšky z týchto predmetov. </a:t>
            </a:r>
            <a:endParaRPr lang="sk-SK" sz="1600" dirty="0" smtClean="0">
              <a:solidFill>
                <a:schemeClr val="tx1"/>
              </a:solidFill>
            </a:endParaRPr>
          </a:p>
          <a:p>
            <a:pPr algn="just"/>
            <a:r>
              <a:rPr lang="sk-SK" sz="1600" dirty="0">
                <a:solidFill>
                  <a:schemeClr val="tx1"/>
                </a:solidFill>
              </a:rPr>
              <a:t>Ak je žiak </a:t>
            </a:r>
            <a:r>
              <a:rPr lang="sk-SK" sz="1600" b="1" dirty="0">
                <a:solidFill>
                  <a:schemeClr val="tx1"/>
                </a:solidFill>
              </a:rPr>
              <a:t>neúspešný z viac ako dvoch</a:t>
            </a:r>
            <a:r>
              <a:rPr lang="sk-SK" sz="1600" dirty="0">
                <a:solidFill>
                  <a:schemeClr val="tx1"/>
                </a:solidFill>
              </a:rPr>
              <a:t> predmetov </a:t>
            </a:r>
            <a:r>
              <a:rPr lang="sk-SK" sz="1600" b="1" dirty="0">
                <a:solidFill>
                  <a:schemeClr val="tx1"/>
                </a:solidFill>
              </a:rPr>
              <a:t>môže požiadať o </a:t>
            </a:r>
            <a:r>
              <a:rPr lang="sk-SK" sz="1600" b="1" dirty="0" smtClean="0">
                <a:solidFill>
                  <a:schemeClr val="tx1"/>
                </a:solidFill>
              </a:rPr>
              <a:t>opravu </a:t>
            </a:r>
            <a:r>
              <a:rPr lang="sk-SK" sz="1600" b="1" dirty="0">
                <a:solidFill>
                  <a:schemeClr val="tx1"/>
                </a:solidFill>
              </a:rPr>
              <a:t>celej maturitnej skúšky</a:t>
            </a:r>
            <a:r>
              <a:rPr lang="sk-SK" sz="1600" b="1" dirty="0" smtClean="0">
                <a:solidFill>
                  <a:schemeClr val="tx1"/>
                </a:solidFill>
              </a:rPr>
              <a:t>.</a:t>
            </a:r>
          </a:p>
        </p:txBody>
      </p:sp>
      <p:sp>
        <p:nvSpPr>
          <p:cNvPr id="4" name="Zástupný symbol obsahu 3"/>
          <p:cNvSpPr>
            <a:spLocks noGrp="1"/>
          </p:cNvSpPr>
          <p:nvPr>
            <p:ph sz="quarter" idx="13"/>
          </p:nvPr>
        </p:nvSpPr>
        <p:spPr>
          <a:xfrm>
            <a:off x="395536" y="1484784"/>
            <a:ext cx="4206240" cy="5184576"/>
          </a:xfrm>
        </p:spPr>
        <p:txBody>
          <a:bodyPr>
            <a:noAutofit/>
          </a:bodyPr>
          <a:lstStyle/>
          <a:p>
            <a:pPr algn="just"/>
            <a:r>
              <a:rPr lang="sk-SK" sz="1600" dirty="0">
                <a:solidFill>
                  <a:schemeClr val="tx1"/>
                </a:solidFill>
              </a:rPr>
              <a:t>ÚFIČ MS z predmetov, ktoré majú EČ a PFIČ MS alebo len EČ MS, na ktoré sa žiak prihlásil, môže žiak vykonať v RT MS bez ohľadu na výsledky EČ alebo PFIČ MS z týchto </a:t>
            </a:r>
            <a:r>
              <a:rPr lang="sk-SK" sz="1600" dirty="0" smtClean="0">
                <a:solidFill>
                  <a:schemeClr val="tx1"/>
                </a:solidFill>
              </a:rPr>
              <a:t>predmetov. </a:t>
            </a:r>
          </a:p>
          <a:p>
            <a:pPr algn="just"/>
            <a:r>
              <a:rPr lang="sk-SK" sz="1600" dirty="0" smtClean="0">
                <a:solidFill>
                  <a:schemeClr val="tx1"/>
                </a:solidFill>
              </a:rPr>
              <a:t>Žiak môže požiadať o opravnú skúšku EČ MS a PFIČ MS </a:t>
            </a:r>
            <a:r>
              <a:rPr lang="sk-SK" sz="1600" b="1" dirty="0" smtClean="0">
                <a:solidFill>
                  <a:schemeClr val="tx1"/>
                </a:solidFill>
              </a:rPr>
              <a:t>až po absolvovaní a vyhodnotení celej maturitnej skúšky.</a:t>
            </a:r>
          </a:p>
          <a:p>
            <a:pPr algn="just"/>
            <a:r>
              <a:rPr lang="sk-SK" sz="1600" b="1" dirty="0" smtClean="0">
                <a:solidFill>
                  <a:schemeClr val="tx1"/>
                </a:solidFill>
              </a:rPr>
              <a:t>Žiak môže požiadať o opravnú skúšku iba tej časti alebo formy, v ktorej bol neúspešný.</a:t>
            </a:r>
            <a:r>
              <a:rPr lang="sk-SK" sz="1600" dirty="0" smtClean="0">
                <a:solidFill>
                  <a:schemeClr val="tx1"/>
                </a:solidFill>
              </a:rPr>
              <a:t> </a:t>
            </a:r>
          </a:p>
          <a:p>
            <a:pPr algn="just"/>
            <a:r>
              <a:rPr lang="sk-SK" sz="1600" dirty="0" smtClean="0">
                <a:solidFill>
                  <a:schemeClr val="tx1"/>
                </a:solidFill>
              </a:rPr>
              <a:t>Žiak sa prihlási riaditeľovi školy do </a:t>
            </a:r>
            <a:r>
              <a:rPr lang="sk-SK" sz="1600" b="1" dirty="0" smtClean="0">
                <a:solidFill>
                  <a:schemeClr val="tx1"/>
                </a:solidFill>
              </a:rPr>
              <a:t>30. júna</a:t>
            </a:r>
            <a:r>
              <a:rPr lang="sk-SK" sz="1600" dirty="0" smtClean="0">
                <a:solidFill>
                  <a:schemeClr val="tx1"/>
                </a:solidFill>
              </a:rPr>
              <a:t>, ak chce opravnú skúšku konať v </a:t>
            </a:r>
            <a:r>
              <a:rPr lang="sk-SK" sz="1600" dirty="0">
                <a:solidFill>
                  <a:schemeClr val="tx1"/>
                </a:solidFill>
              </a:rPr>
              <a:t>septembri nasledujúceho školského roka </a:t>
            </a:r>
            <a:r>
              <a:rPr lang="sk-SK" sz="1600" dirty="0" smtClean="0">
                <a:solidFill>
                  <a:schemeClr val="tx1"/>
                </a:solidFill>
              </a:rPr>
              <a:t>alebo do </a:t>
            </a:r>
            <a:r>
              <a:rPr lang="sk-SK" sz="1600" b="1" dirty="0">
                <a:solidFill>
                  <a:schemeClr val="tx1"/>
                </a:solidFill>
              </a:rPr>
              <a:t>30. septembra </a:t>
            </a:r>
            <a:r>
              <a:rPr lang="sk-SK" sz="1600" dirty="0">
                <a:solidFill>
                  <a:schemeClr val="tx1"/>
                </a:solidFill>
              </a:rPr>
              <a:t>nasledujúceho školského roka, ak chce opravnú skúšku </a:t>
            </a:r>
            <a:r>
              <a:rPr lang="sk-SK" sz="1600" dirty="0" smtClean="0">
                <a:solidFill>
                  <a:schemeClr val="tx1"/>
                </a:solidFill>
              </a:rPr>
              <a:t>konať v </a:t>
            </a:r>
            <a:r>
              <a:rPr lang="sk-SK" sz="1600" dirty="0">
                <a:solidFill>
                  <a:schemeClr val="tx1"/>
                </a:solidFill>
              </a:rPr>
              <a:t>riadnom termíne nasledujúceho školského </a:t>
            </a:r>
            <a:r>
              <a:rPr lang="sk-SK" sz="1600" dirty="0" smtClean="0">
                <a:solidFill>
                  <a:schemeClr val="tx1"/>
                </a:solidFill>
              </a:rPr>
              <a:t>roka. </a:t>
            </a:r>
          </a:p>
        </p:txBody>
      </p:sp>
    </p:spTree>
    <p:extLst>
      <p:ext uri="{BB962C8B-B14F-4D97-AF65-F5344CB8AC3E}">
        <p14:creationId xmlns:p14="http://schemas.microsoft.com/office/powerpoint/2010/main" val="3120831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b="1" dirty="0" smtClean="0"/>
              <a:t>Skratky</a:t>
            </a:r>
            <a:endParaRPr lang="sk-SK" b="1" dirty="0"/>
          </a:p>
        </p:txBody>
      </p:sp>
      <p:sp>
        <p:nvSpPr>
          <p:cNvPr id="3" name="Zástupný symbol obsahu 2"/>
          <p:cNvSpPr>
            <a:spLocks noGrp="1"/>
          </p:cNvSpPr>
          <p:nvPr>
            <p:ph idx="1"/>
          </p:nvPr>
        </p:nvSpPr>
        <p:spPr/>
        <p:txBody>
          <a:bodyPr/>
          <a:lstStyle/>
          <a:p>
            <a:r>
              <a:rPr lang="sk-SK" dirty="0" smtClean="0">
                <a:solidFill>
                  <a:schemeClr val="tx1"/>
                </a:solidFill>
              </a:rPr>
              <a:t>MS – maturitná skúška</a:t>
            </a:r>
          </a:p>
          <a:p>
            <a:r>
              <a:rPr lang="sk-SK" dirty="0" smtClean="0">
                <a:solidFill>
                  <a:schemeClr val="tx1"/>
                </a:solidFill>
              </a:rPr>
              <a:t>EČ – externá časť</a:t>
            </a:r>
          </a:p>
          <a:p>
            <a:r>
              <a:rPr lang="sk-SK" dirty="0" smtClean="0">
                <a:solidFill>
                  <a:schemeClr val="tx1"/>
                </a:solidFill>
              </a:rPr>
              <a:t>PFIČ – písomná forma internej časti</a:t>
            </a:r>
          </a:p>
          <a:p>
            <a:r>
              <a:rPr lang="sk-SK" dirty="0" smtClean="0">
                <a:solidFill>
                  <a:schemeClr val="tx1"/>
                </a:solidFill>
              </a:rPr>
              <a:t>ÚFIČ – ústna forma internej časti</a:t>
            </a:r>
          </a:p>
          <a:p>
            <a:r>
              <a:rPr lang="sk-SK" dirty="0">
                <a:solidFill>
                  <a:schemeClr val="tx1"/>
                </a:solidFill>
              </a:rPr>
              <a:t>PČOZ – praktická časť odbornej zložky</a:t>
            </a:r>
          </a:p>
          <a:p>
            <a:r>
              <a:rPr lang="sk-SK" dirty="0" smtClean="0">
                <a:solidFill>
                  <a:schemeClr val="tx1"/>
                </a:solidFill>
              </a:rPr>
              <a:t>NT – náhradný termín</a:t>
            </a:r>
          </a:p>
          <a:p>
            <a:r>
              <a:rPr lang="sk-SK" dirty="0" smtClean="0">
                <a:solidFill>
                  <a:schemeClr val="tx1"/>
                </a:solidFill>
              </a:rPr>
              <a:t>OT – opravný termín</a:t>
            </a:r>
          </a:p>
          <a:p>
            <a:r>
              <a:rPr lang="sk-SK" dirty="0">
                <a:solidFill>
                  <a:schemeClr val="tx1"/>
                </a:solidFill>
              </a:rPr>
              <a:t>NÚCEM </a:t>
            </a:r>
            <a:r>
              <a:rPr lang="sk-SK" dirty="0" smtClean="0">
                <a:solidFill>
                  <a:schemeClr val="tx1"/>
                </a:solidFill>
              </a:rPr>
              <a:t>- Národný </a:t>
            </a:r>
            <a:r>
              <a:rPr lang="sk-SK" dirty="0">
                <a:solidFill>
                  <a:schemeClr val="tx1"/>
                </a:solidFill>
              </a:rPr>
              <a:t>ústav certifikovaných meraní </a:t>
            </a:r>
            <a:r>
              <a:rPr lang="sk-SK" dirty="0" smtClean="0">
                <a:solidFill>
                  <a:schemeClr val="tx1"/>
                </a:solidFill>
              </a:rPr>
              <a:t>vzdelávania</a:t>
            </a:r>
          </a:p>
        </p:txBody>
      </p:sp>
    </p:spTree>
    <p:extLst>
      <p:ext uri="{BB962C8B-B14F-4D97-AF65-F5344CB8AC3E}">
        <p14:creationId xmlns:p14="http://schemas.microsoft.com/office/powerpoint/2010/main" val="23152429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576064"/>
          </a:xfrm>
        </p:spPr>
        <p:txBody>
          <a:bodyPr/>
          <a:lstStyle/>
          <a:p>
            <a:pPr>
              <a:lnSpc>
                <a:spcPts val="3500"/>
              </a:lnSpc>
            </a:pPr>
            <a:r>
              <a:rPr lang="sk-SK" sz="3200" b="1" dirty="0" smtClean="0"/>
              <a:t>Ukončenie </a:t>
            </a:r>
            <a:r>
              <a:rPr lang="sk-SK" sz="3200" b="1" dirty="0"/>
              <a:t>maturitnej </a:t>
            </a:r>
            <a:r>
              <a:rPr lang="sk-SK" sz="3200" b="1" dirty="0" smtClean="0"/>
              <a:t>skúšky - legislatíva</a:t>
            </a:r>
            <a:endParaRPr lang="sk-SK" sz="3200" b="1" dirty="0"/>
          </a:p>
        </p:txBody>
      </p:sp>
      <p:sp>
        <p:nvSpPr>
          <p:cNvPr id="3" name="Zástupný symbol obsahu 2"/>
          <p:cNvSpPr>
            <a:spLocks noGrp="1"/>
          </p:cNvSpPr>
          <p:nvPr>
            <p:ph idx="1"/>
          </p:nvPr>
        </p:nvSpPr>
        <p:spPr>
          <a:xfrm>
            <a:off x="457200" y="764704"/>
            <a:ext cx="8229600" cy="5616624"/>
          </a:xfrm>
        </p:spPr>
        <p:txBody>
          <a:bodyPr>
            <a:noAutofit/>
          </a:bodyPr>
          <a:lstStyle/>
          <a:p>
            <a:pPr marL="0" indent="0" algn="ctr">
              <a:buNone/>
            </a:pPr>
            <a:r>
              <a:rPr lang="sk-SK" sz="1400" b="1" dirty="0"/>
              <a:t>Zákon č. 245/2008 Z. z</a:t>
            </a:r>
            <a:r>
              <a:rPr lang="sk-SK" sz="1400" b="1" dirty="0" smtClean="0"/>
              <a:t>. - Zákon </a:t>
            </a:r>
            <a:r>
              <a:rPr lang="sk-SK" sz="1400" b="1" dirty="0"/>
              <a:t>o výchove a vzdelávaní (školský zákon) a o zmene a doplnení niektorých zákonov</a:t>
            </a:r>
          </a:p>
          <a:p>
            <a:r>
              <a:rPr lang="sk-SK" sz="1400" dirty="0">
                <a:solidFill>
                  <a:schemeClr val="tx1"/>
                </a:solidFill>
              </a:rPr>
              <a:t>Žiak úspešne vykonal maturitnú skúšku, ak úspešne vykonal maturitnú skúšku zo všetkých predmetov maturitnej skúšky.</a:t>
            </a:r>
          </a:p>
          <a:p>
            <a:r>
              <a:rPr lang="sk-SK" sz="1400" dirty="0" smtClean="0">
                <a:solidFill>
                  <a:schemeClr val="tx1"/>
                </a:solidFill>
              </a:rPr>
              <a:t>Maturitnú skúšku môže </a:t>
            </a:r>
            <a:r>
              <a:rPr lang="sk-SK" sz="1400" dirty="0">
                <a:solidFill>
                  <a:schemeClr val="tx1"/>
                </a:solidFill>
              </a:rPr>
              <a:t>žiak vykonať do </a:t>
            </a:r>
            <a:r>
              <a:rPr lang="sk-SK" sz="1400" b="1" dirty="0">
                <a:solidFill>
                  <a:schemeClr val="tx1"/>
                </a:solidFill>
              </a:rPr>
              <a:t>troch</a:t>
            </a:r>
            <a:r>
              <a:rPr lang="sk-SK" sz="1400" dirty="0">
                <a:solidFill>
                  <a:schemeClr val="tx1"/>
                </a:solidFill>
              </a:rPr>
              <a:t> </a:t>
            </a:r>
            <a:r>
              <a:rPr lang="sk-SK" sz="1400" b="1" dirty="0">
                <a:solidFill>
                  <a:schemeClr val="tx1"/>
                </a:solidFill>
              </a:rPr>
              <a:t>rokov </a:t>
            </a:r>
            <a:r>
              <a:rPr lang="sk-SK" sz="1400" dirty="0">
                <a:solidFill>
                  <a:schemeClr val="tx1"/>
                </a:solidFill>
              </a:rPr>
              <a:t>odo dňa, keď úspešne skončil posledný ročník strednej školy.</a:t>
            </a:r>
          </a:p>
          <a:p>
            <a:r>
              <a:rPr lang="sk-SK" sz="1400" dirty="0" smtClean="0">
                <a:solidFill>
                  <a:schemeClr val="tx1"/>
                </a:solidFill>
              </a:rPr>
              <a:t>Žiak</a:t>
            </a:r>
            <a:r>
              <a:rPr lang="sk-SK" sz="1400" dirty="0">
                <a:solidFill>
                  <a:schemeClr val="tx1"/>
                </a:solidFill>
              </a:rPr>
              <a:t>, ktorý pre vážne, najmä zdravotné dôvody, sa nezúčastní </a:t>
            </a:r>
            <a:r>
              <a:rPr lang="sk-SK" sz="1400" dirty="0" smtClean="0">
                <a:solidFill>
                  <a:schemeClr val="tx1"/>
                </a:solidFill>
              </a:rPr>
              <a:t>na </a:t>
            </a:r>
            <a:r>
              <a:rPr lang="sk-SK" sz="1400" dirty="0">
                <a:solidFill>
                  <a:schemeClr val="tx1"/>
                </a:solidFill>
              </a:rPr>
              <a:t>maturitnej </a:t>
            </a:r>
            <a:r>
              <a:rPr lang="sk-SK" sz="1400" dirty="0" smtClean="0">
                <a:solidFill>
                  <a:schemeClr val="tx1"/>
                </a:solidFill>
              </a:rPr>
              <a:t>skúške je </a:t>
            </a:r>
            <a:r>
              <a:rPr lang="sk-SK" sz="1400" dirty="0">
                <a:solidFill>
                  <a:schemeClr val="tx1"/>
                </a:solidFill>
              </a:rPr>
              <a:t>povinný sa ospravedlniť riaditeľovi školy spravidla do </a:t>
            </a:r>
            <a:r>
              <a:rPr lang="sk-SK" sz="1400" b="1" dirty="0">
                <a:solidFill>
                  <a:schemeClr val="tx1"/>
                </a:solidFill>
              </a:rPr>
              <a:t>troch dní </a:t>
            </a:r>
            <a:r>
              <a:rPr lang="sk-SK" sz="1400" dirty="0">
                <a:solidFill>
                  <a:schemeClr val="tx1"/>
                </a:solidFill>
              </a:rPr>
              <a:t>od termínu konania skúšky. Ak ho riaditeľ školy ospravedlní, žiaka nemožno klasifikovať. Žiak súčasne predloží aj žiadosť o konanie skúšky v náhradnom termíne.</a:t>
            </a:r>
          </a:p>
          <a:p>
            <a:r>
              <a:rPr lang="sk-SK" sz="1400" dirty="0" smtClean="0">
                <a:solidFill>
                  <a:schemeClr val="tx1"/>
                </a:solidFill>
              </a:rPr>
              <a:t>Ak </a:t>
            </a:r>
            <a:r>
              <a:rPr lang="sk-SK" sz="1400" dirty="0">
                <a:solidFill>
                  <a:schemeClr val="tx1"/>
                </a:solidFill>
              </a:rPr>
              <a:t>žiak svoju neúčasť </a:t>
            </a:r>
            <a:r>
              <a:rPr lang="sk-SK" sz="1400" dirty="0" smtClean="0">
                <a:solidFill>
                  <a:schemeClr val="tx1"/>
                </a:solidFill>
              </a:rPr>
              <a:t>na </a:t>
            </a:r>
            <a:r>
              <a:rPr lang="sk-SK" sz="1400" dirty="0">
                <a:solidFill>
                  <a:schemeClr val="tx1"/>
                </a:solidFill>
              </a:rPr>
              <a:t>maturitnej </a:t>
            </a:r>
            <a:r>
              <a:rPr lang="sk-SK" sz="1400" dirty="0" smtClean="0">
                <a:solidFill>
                  <a:schemeClr val="tx1"/>
                </a:solidFill>
              </a:rPr>
              <a:t>skúške neospravedlní </a:t>
            </a:r>
            <a:r>
              <a:rPr lang="sk-SK" sz="1400" dirty="0">
                <a:solidFill>
                  <a:schemeClr val="tx1"/>
                </a:solidFill>
              </a:rPr>
              <a:t>alebo ak jeho ospravedlnenie nebude uznané, posudzuje sa, akoby dňom nasledujúcim po termíne konania skúšky štúdium zanechal (prestáva byť žiakom školy</a:t>
            </a:r>
            <a:r>
              <a:rPr lang="sk-SK" sz="1400" dirty="0" smtClean="0">
                <a:solidFill>
                  <a:schemeClr val="tx1"/>
                </a:solidFill>
              </a:rPr>
              <a:t>). </a:t>
            </a:r>
            <a:r>
              <a:rPr lang="sk-SK" sz="1400" dirty="0">
                <a:solidFill>
                  <a:schemeClr val="tx1"/>
                </a:solidFill>
              </a:rPr>
              <a:t>To neplatí, ak ide o maturitnú skúšku z predmetu, na ktorý sa žiak dobrovoľne </a:t>
            </a:r>
            <a:r>
              <a:rPr lang="sk-SK" sz="1400" dirty="0" smtClean="0">
                <a:solidFill>
                  <a:schemeClr val="tx1"/>
                </a:solidFill>
              </a:rPr>
              <a:t>prihlásil.</a:t>
            </a:r>
            <a:endParaRPr lang="sk-SK" sz="1400" dirty="0">
              <a:solidFill>
                <a:schemeClr val="tx1"/>
              </a:solidFill>
            </a:endParaRPr>
          </a:p>
          <a:p>
            <a:r>
              <a:rPr lang="sk-SK" sz="1400" dirty="0" smtClean="0">
                <a:solidFill>
                  <a:schemeClr val="tx1"/>
                </a:solidFill>
              </a:rPr>
              <a:t>Ak </a:t>
            </a:r>
            <a:r>
              <a:rPr lang="sk-SK" sz="1400" dirty="0">
                <a:solidFill>
                  <a:schemeClr val="tx1"/>
                </a:solidFill>
              </a:rPr>
              <a:t>sa žiak správa </a:t>
            </a:r>
            <a:r>
              <a:rPr lang="sk-SK" sz="1400" dirty="0" smtClean="0">
                <a:solidFill>
                  <a:schemeClr val="tx1"/>
                </a:solidFill>
              </a:rPr>
              <a:t>na </a:t>
            </a:r>
            <a:r>
              <a:rPr lang="sk-SK" sz="1400" dirty="0">
                <a:solidFill>
                  <a:schemeClr val="tx1"/>
                </a:solidFill>
              </a:rPr>
              <a:t>maturitnej </a:t>
            </a:r>
            <a:r>
              <a:rPr lang="sk-SK" sz="1400" dirty="0" smtClean="0">
                <a:solidFill>
                  <a:schemeClr val="tx1"/>
                </a:solidFill>
              </a:rPr>
              <a:t>skúške nevhodným </a:t>
            </a:r>
            <a:r>
              <a:rPr lang="sk-SK" sz="1400" dirty="0">
                <a:solidFill>
                  <a:schemeClr val="tx1"/>
                </a:solidFill>
              </a:rPr>
              <a:t>spôsobom, predseda predmetovej maturitnej komisie, </a:t>
            </a:r>
            <a:r>
              <a:rPr lang="sk-SK" sz="1400" dirty="0" smtClean="0">
                <a:solidFill>
                  <a:schemeClr val="tx1"/>
                </a:solidFill>
              </a:rPr>
              <a:t>skúšku </a:t>
            </a:r>
            <a:r>
              <a:rPr lang="sk-SK" sz="1400" dirty="0">
                <a:solidFill>
                  <a:schemeClr val="tx1"/>
                </a:solidFill>
              </a:rPr>
              <a:t>preruší.</a:t>
            </a:r>
          </a:p>
          <a:p>
            <a:r>
              <a:rPr lang="sk-SK" sz="1400" dirty="0" smtClean="0">
                <a:solidFill>
                  <a:schemeClr val="tx1"/>
                </a:solidFill>
              </a:rPr>
              <a:t>Ak </a:t>
            </a:r>
            <a:r>
              <a:rPr lang="sk-SK" sz="1400" dirty="0">
                <a:solidFill>
                  <a:schemeClr val="tx1"/>
                </a:solidFill>
              </a:rPr>
              <a:t>skúšku preruší predseda predmetovej maturitnej </a:t>
            </a:r>
            <a:r>
              <a:rPr lang="sk-SK" sz="1400" dirty="0" smtClean="0">
                <a:solidFill>
                  <a:schemeClr val="tx1"/>
                </a:solidFill>
              </a:rPr>
              <a:t>komisie, žiak </a:t>
            </a:r>
            <a:r>
              <a:rPr lang="sk-SK" sz="1400" dirty="0">
                <a:solidFill>
                  <a:schemeClr val="tx1"/>
                </a:solidFill>
              </a:rPr>
              <a:t>opakuje skúšku, jej časť alebo formu v riadnom termíne nasledujúceho školského roka.</a:t>
            </a:r>
          </a:p>
          <a:p>
            <a:r>
              <a:rPr lang="sk-SK" sz="1400" dirty="0" smtClean="0">
                <a:solidFill>
                  <a:schemeClr val="tx1"/>
                </a:solidFill>
              </a:rPr>
              <a:t>Ak </a:t>
            </a:r>
            <a:r>
              <a:rPr lang="sk-SK" sz="1400" dirty="0">
                <a:solidFill>
                  <a:schemeClr val="tx1"/>
                </a:solidFill>
              </a:rPr>
              <a:t>skúšku preruší pedagogický zamestnanec, ktorý vykonáva dozor, a predseda predmetovej maturitnej komisie, </a:t>
            </a:r>
            <a:r>
              <a:rPr lang="sk-SK" sz="1400" dirty="0" smtClean="0">
                <a:solidFill>
                  <a:schemeClr val="tx1"/>
                </a:solidFill>
              </a:rPr>
              <a:t>nedovolí </a:t>
            </a:r>
            <a:r>
              <a:rPr lang="sk-SK" sz="1400" dirty="0">
                <a:solidFill>
                  <a:schemeClr val="tx1"/>
                </a:solidFill>
              </a:rPr>
              <a:t>žiakovi v skúške pokračovať, žiak opakuje skúšku, jej časť alebo formu v riadnom termíne nasledujúceho školského roka</a:t>
            </a:r>
            <a:r>
              <a:rPr lang="sk-SK" sz="1400" dirty="0" smtClean="0">
                <a:solidFill>
                  <a:schemeClr val="tx1"/>
                </a:solidFill>
              </a:rPr>
              <a:t>.</a:t>
            </a:r>
            <a:endParaRPr lang="sk-SK" sz="1400" dirty="0">
              <a:solidFill>
                <a:schemeClr val="tx1"/>
              </a:solidFill>
            </a:endParaRPr>
          </a:p>
          <a:p>
            <a:r>
              <a:rPr lang="sk-SK" sz="1400" dirty="0">
                <a:solidFill>
                  <a:schemeClr val="tx1"/>
                </a:solidFill>
              </a:rPr>
              <a:t>Ak žiak strednej školy nevykonal v určenom termíne maturitnú </a:t>
            </a:r>
            <a:r>
              <a:rPr lang="sk-SK" sz="1400" dirty="0" smtClean="0">
                <a:solidFill>
                  <a:schemeClr val="tx1"/>
                </a:solidFill>
              </a:rPr>
              <a:t>skúšku a bola </a:t>
            </a:r>
            <a:r>
              <a:rPr lang="sk-SK" sz="1400" dirty="0">
                <a:solidFill>
                  <a:schemeClr val="tx1"/>
                </a:solidFill>
              </a:rPr>
              <a:t>mu povolená opravná skúška, odklad skúšky alebo jej opakovanie, zachovávajú sa mu práva a povinnosti žiaka do konca školského roka, v ktorom mal štúdium skončiť</a:t>
            </a:r>
            <a:r>
              <a:rPr lang="sk-SK" sz="1400" dirty="0" smtClean="0">
                <a:solidFill>
                  <a:schemeClr val="tx1"/>
                </a:solidFill>
              </a:rPr>
              <a:t>.</a:t>
            </a:r>
          </a:p>
        </p:txBody>
      </p:sp>
    </p:spTree>
    <p:extLst>
      <p:ext uri="{BB962C8B-B14F-4D97-AF65-F5344CB8AC3E}">
        <p14:creationId xmlns:p14="http://schemas.microsoft.com/office/powerpoint/2010/main" val="2426046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836712"/>
          </a:xfrm>
        </p:spPr>
        <p:txBody>
          <a:bodyPr/>
          <a:lstStyle/>
          <a:p>
            <a:pPr>
              <a:lnSpc>
                <a:spcPts val="4500"/>
              </a:lnSpc>
            </a:pPr>
            <a:r>
              <a:rPr lang="sk-SK" sz="4800" dirty="0" smtClean="0"/>
              <a:t>Ukončenie </a:t>
            </a:r>
            <a:r>
              <a:rPr lang="sk-SK" sz="4800" dirty="0"/>
              <a:t>MS </a:t>
            </a:r>
            <a:r>
              <a:rPr lang="sk-SK" sz="4800" dirty="0" smtClean="0"/>
              <a:t>a štúdia</a:t>
            </a:r>
            <a:endParaRPr lang="sk-SK" sz="4800" dirty="0"/>
          </a:p>
        </p:txBody>
      </p:sp>
      <p:sp>
        <p:nvSpPr>
          <p:cNvPr id="3" name="Zástupný symbol obsahu 2"/>
          <p:cNvSpPr>
            <a:spLocks noGrp="1"/>
          </p:cNvSpPr>
          <p:nvPr>
            <p:ph idx="1"/>
          </p:nvPr>
        </p:nvSpPr>
        <p:spPr>
          <a:xfrm>
            <a:off x="457200" y="980728"/>
            <a:ext cx="8229600" cy="5145435"/>
          </a:xfrm>
        </p:spPr>
        <p:txBody>
          <a:bodyPr>
            <a:normAutofit fontScale="92500" lnSpcReduction="10000"/>
          </a:bodyPr>
          <a:lstStyle/>
          <a:p>
            <a:pPr algn="just"/>
            <a:r>
              <a:rPr lang="sk-SK" dirty="0" smtClean="0">
                <a:solidFill>
                  <a:schemeClr val="tx1"/>
                </a:solidFill>
              </a:rPr>
              <a:t>Žiakovi</a:t>
            </a:r>
            <a:r>
              <a:rPr lang="sk-SK" dirty="0">
                <a:solidFill>
                  <a:schemeClr val="tx1"/>
                </a:solidFill>
              </a:rPr>
              <a:t>, ktorý </a:t>
            </a:r>
            <a:r>
              <a:rPr lang="sk-SK" b="1" dirty="0">
                <a:solidFill>
                  <a:schemeClr val="tx1"/>
                </a:solidFill>
              </a:rPr>
              <a:t>úspešne </a:t>
            </a:r>
            <a:r>
              <a:rPr lang="sk-SK" dirty="0">
                <a:solidFill>
                  <a:schemeClr val="tx1"/>
                </a:solidFill>
              </a:rPr>
              <a:t>vykonal MS, sa do </a:t>
            </a:r>
            <a:r>
              <a:rPr lang="sk-SK" b="1" dirty="0">
                <a:solidFill>
                  <a:schemeClr val="tx1"/>
                </a:solidFill>
              </a:rPr>
              <a:t>piatich dní </a:t>
            </a:r>
            <a:r>
              <a:rPr lang="sk-SK" dirty="0">
                <a:solidFill>
                  <a:schemeClr val="tx1"/>
                </a:solidFill>
              </a:rPr>
              <a:t>od konania poslednej časti MS vydá </a:t>
            </a:r>
            <a:r>
              <a:rPr lang="sk-SK" b="1" dirty="0">
                <a:solidFill>
                  <a:schemeClr val="tx1"/>
                </a:solidFill>
              </a:rPr>
              <a:t>vysvedčenie o MS</a:t>
            </a:r>
            <a:r>
              <a:rPr lang="sk-SK" dirty="0">
                <a:solidFill>
                  <a:schemeClr val="tx1"/>
                </a:solidFill>
              </a:rPr>
              <a:t>. Na vysvedčení je uvedené hodnotenie jednotlivých častí MS a dátum konania poslednej časti </a:t>
            </a:r>
            <a:r>
              <a:rPr lang="sk-SK" dirty="0" smtClean="0">
                <a:solidFill>
                  <a:schemeClr val="tx1"/>
                </a:solidFill>
              </a:rPr>
              <a:t>MS.</a:t>
            </a:r>
          </a:p>
          <a:p>
            <a:pPr algn="just"/>
            <a:r>
              <a:rPr lang="sk-SK" dirty="0" smtClean="0">
                <a:solidFill>
                  <a:schemeClr val="tx1"/>
                </a:solidFill>
              </a:rPr>
              <a:t>Ak </a:t>
            </a:r>
            <a:r>
              <a:rPr lang="sk-SK" dirty="0">
                <a:solidFill>
                  <a:schemeClr val="tx1"/>
                </a:solidFill>
              </a:rPr>
              <a:t>je EČ alebo PFIČ MS vykonaná v mimoriadnom skúšobnom období v septembri nasledujúceho školského roka poslednou časťou MS, vysvedčenie o MS sa žiakovi vydá </a:t>
            </a:r>
            <a:r>
              <a:rPr lang="sk-SK" b="1" dirty="0">
                <a:solidFill>
                  <a:schemeClr val="tx1"/>
                </a:solidFill>
              </a:rPr>
              <a:t>najneskôr do 10 dní</a:t>
            </a:r>
            <a:r>
              <a:rPr lang="sk-SK" dirty="0">
                <a:solidFill>
                  <a:schemeClr val="tx1"/>
                </a:solidFill>
              </a:rPr>
              <a:t> od vykonania skúšky. Dňom nasledujúcom po dni, keď žiak úspešne vykonal MS, prestáva byť žiakom </a:t>
            </a:r>
            <a:r>
              <a:rPr lang="sk-SK" dirty="0" smtClean="0">
                <a:solidFill>
                  <a:schemeClr val="tx1"/>
                </a:solidFill>
              </a:rPr>
              <a:t>školy.</a:t>
            </a:r>
          </a:p>
          <a:p>
            <a:pPr algn="just"/>
            <a:r>
              <a:rPr lang="sk-SK" dirty="0" smtClean="0">
                <a:solidFill>
                  <a:schemeClr val="tx1"/>
                </a:solidFill>
              </a:rPr>
              <a:t>Ak </a:t>
            </a:r>
            <a:r>
              <a:rPr lang="sk-SK" dirty="0">
                <a:solidFill>
                  <a:schemeClr val="tx1"/>
                </a:solidFill>
              </a:rPr>
              <a:t>žiak nevykonal v určenom termíne MS a bola mu povolená opravná skúška, odklad skúšky alebo jej opakovanie, zachovávajú sa mu práva a povinnosti žiaka do konca školského roka, v ktorom mal štúdium ukončiť. Zánikom práv a povinností žiaka nie je dotknutá možnosť žiaka vykonať MS.</a:t>
            </a:r>
          </a:p>
        </p:txBody>
      </p:sp>
    </p:spTree>
    <p:extLst>
      <p:ext uri="{BB962C8B-B14F-4D97-AF65-F5344CB8AC3E}">
        <p14:creationId xmlns:p14="http://schemas.microsoft.com/office/powerpoint/2010/main" val="3548201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NEZABUDNI!!!</a:t>
            </a:r>
            <a:endParaRPr lang="sk-SK" dirty="0"/>
          </a:p>
        </p:txBody>
      </p:sp>
      <p:sp>
        <p:nvSpPr>
          <p:cNvPr id="3" name="Zástupný symbol obsahu 2"/>
          <p:cNvSpPr>
            <a:spLocks noGrp="1"/>
          </p:cNvSpPr>
          <p:nvPr>
            <p:ph idx="1"/>
          </p:nvPr>
        </p:nvSpPr>
        <p:spPr/>
        <p:txBody>
          <a:bodyPr>
            <a:normAutofit/>
          </a:bodyPr>
          <a:lstStyle/>
          <a:p>
            <a:pPr algn="ctr"/>
            <a:r>
              <a:rPr lang="sk-SK" sz="4400" b="1" dirty="0" smtClean="0"/>
              <a:t>Občiansky preukaz</a:t>
            </a:r>
          </a:p>
          <a:p>
            <a:pPr algn="ctr"/>
            <a:r>
              <a:rPr lang="sk-SK" sz="4400" b="1" dirty="0" smtClean="0"/>
              <a:t>Pero s modrou alebo čiernou náplňou</a:t>
            </a:r>
          </a:p>
          <a:p>
            <a:pPr algn="ctr"/>
            <a:r>
              <a:rPr lang="sk-SK" sz="4400" b="1" dirty="0" smtClean="0"/>
              <a:t>Vhodné oblečenie</a:t>
            </a:r>
            <a:endParaRPr lang="sk-SK" sz="4400" b="1" dirty="0"/>
          </a:p>
        </p:txBody>
      </p:sp>
    </p:spTree>
    <p:extLst>
      <p:ext uri="{BB962C8B-B14F-4D97-AF65-F5344CB8AC3E}">
        <p14:creationId xmlns:p14="http://schemas.microsoft.com/office/powerpoint/2010/main" val="35493404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Užitočné odkazy</a:t>
            </a:r>
            <a:endParaRPr lang="sk-SK" dirty="0"/>
          </a:p>
        </p:txBody>
      </p:sp>
      <p:sp>
        <p:nvSpPr>
          <p:cNvPr id="3" name="Zástupný symbol obsahu 2"/>
          <p:cNvSpPr>
            <a:spLocks noGrp="1"/>
          </p:cNvSpPr>
          <p:nvPr>
            <p:ph idx="1"/>
          </p:nvPr>
        </p:nvSpPr>
        <p:spPr>
          <a:xfrm>
            <a:off x="457200" y="1484784"/>
            <a:ext cx="8229600" cy="4641379"/>
          </a:xfrm>
        </p:spPr>
        <p:txBody>
          <a:bodyPr>
            <a:normAutofit/>
          </a:bodyPr>
          <a:lstStyle/>
          <a:p>
            <a:r>
              <a:rPr lang="sk-SK" dirty="0" err="1" smtClean="0">
                <a:hlinkClick r:id="rId2"/>
              </a:rPr>
              <a:t>www.nucem.sk</a:t>
            </a:r>
            <a:endParaRPr lang="sk-SK" dirty="0" smtClean="0"/>
          </a:p>
          <a:p>
            <a:r>
              <a:rPr lang="sk-SK" dirty="0" err="1" smtClean="0">
                <a:hlinkClick r:id="rId3"/>
              </a:rPr>
              <a:t>www.matura.sk</a:t>
            </a:r>
            <a:endParaRPr lang="sk-SK" dirty="0" smtClean="0"/>
          </a:p>
          <a:p>
            <a:r>
              <a:rPr lang="sk-SK" dirty="0" err="1" smtClean="0">
                <a:hlinkClick r:id="rId4"/>
              </a:rPr>
              <a:t>www.zmaturuj.sk</a:t>
            </a:r>
            <a:endParaRPr lang="sk-SK" dirty="0" smtClean="0"/>
          </a:p>
          <a:p>
            <a:r>
              <a:rPr lang="sk-SK" b="1" dirty="0" smtClean="0">
                <a:solidFill>
                  <a:schemeClr val="tx1"/>
                </a:solidFill>
              </a:rPr>
              <a:t>Zákon </a:t>
            </a:r>
            <a:r>
              <a:rPr lang="sk-SK" b="1" dirty="0">
                <a:solidFill>
                  <a:schemeClr val="tx1"/>
                </a:solidFill>
              </a:rPr>
              <a:t>č. 245/2008 Z. z. </a:t>
            </a:r>
            <a:r>
              <a:rPr lang="sk-SK" dirty="0">
                <a:solidFill>
                  <a:schemeClr val="tx1"/>
                </a:solidFill>
              </a:rPr>
              <a:t>- Zákon o výchove a vzdelávaní (školský zákon) a o zmene a doplnení niektorých zákonov </a:t>
            </a:r>
            <a:r>
              <a:rPr lang="sk-SK" dirty="0">
                <a:solidFill>
                  <a:schemeClr val="tx1"/>
                </a:solidFill>
                <a:hlinkClick r:id="rId5"/>
              </a:rPr>
              <a:t>http://</a:t>
            </a:r>
            <a:r>
              <a:rPr lang="sk-SK" dirty="0" smtClean="0">
                <a:solidFill>
                  <a:schemeClr val="tx1"/>
                </a:solidFill>
                <a:hlinkClick r:id="rId5"/>
              </a:rPr>
              <a:t>www.zakonypreludi.sk/zz/2008-245</a:t>
            </a:r>
            <a:endParaRPr lang="sk-SK" dirty="0" smtClean="0">
              <a:solidFill>
                <a:schemeClr val="tx1"/>
              </a:solidFill>
            </a:endParaRPr>
          </a:p>
          <a:p>
            <a:r>
              <a:rPr lang="sk-SK" b="1" dirty="0" smtClean="0">
                <a:solidFill>
                  <a:schemeClr val="tx1"/>
                </a:solidFill>
              </a:rPr>
              <a:t>Vyhláška </a:t>
            </a:r>
            <a:r>
              <a:rPr lang="sk-SK" b="1" dirty="0">
                <a:solidFill>
                  <a:schemeClr val="tx1"/>
                </a:solidFill>
              </a:rPr>
              <a:t>318/2008 Z. z. </a:t>
            </a:r>
            <a:r>
              <a:rPr lang="sk-SK" dirty="0" smtClean="0">
                <a:solidFill>
                  <a:schemeClr val="tx1"/>
                </a:solidFill>
              </a:rPr>
              <a:t>o ukončovaní štúdia na SŠ: </a:t>
            </a:r>
            <a:r>
              <a:rPr lang="sk-SK" dirty="0" smtClean="0">
                <a:hlinkClick r:id="rId6"/>
              </a:rPr>
              <a:t>318/200https</a:t>
            </a:r>
            <a:r>
              <a:rPr lang="sk-SK" dirty="0">
                <a:hlinkClick r:id="rId6"/>
              </a:rPr>
              <a:t>://www.slov-lex.sk/pravne-predpisy/SK/ZZ/2008/318</a:t>
            </a:r>
            <a:r>
              <a:rPr lang="sk-SK" dirty="0" smtClean="0">
                <a:hlinkClick r:id="rId6"/>
              </a:rPr>
              <a:t>/</a:t>
            </a:r>
            <a:endParaRPr lang="sk-SK" dirty="0" smtClean="0"/>
          </a:p>
          <a:p>
            <a:endParaRPr lang="sk-SK" dirty="0" smtClean="0"/>
          </a:p>
          <a:p>
            <a:endParaRPr lang="sk-SK" dirty="0"/>
          </a:p>
        </p:txBody>
      </p:sp>
    </p:spTree>
    <p:extLst>
      <p:ext uri="{BB962C8B-B14F-4D97-AF65-F5344CB8AC3E}">
        <p14:creationId xmlns:p14="http://schemas.microsoft.com/office/powerpoint/2010/main" val="1061862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Základné informácie</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a:solidFill>
                  <a:schemeClr val="tx1"/>
                </a:solidFill>
              </a:rPr>
              <a:t>Žiak môže konať MS iba z vyučovacích </a:t>
            </a:r>
            <a:r>
              <a:rPr lang="sk-SK" dirty="0" smtClean="0">
                <a:solidFill>
                  <a:schemeClr val="tx1"/>
                </a:solidFill>
              </a:rPr>
              <a:t>predmetov, ktoré </a:t>
            </a:r>
            <a:r>
              <a:rPr lang="sk-SK" dirty="0">
                <a:solidFill>
                  <a:schemeClr val="tx1"/>
                </a:solidFill>
              </a:rPr>
              <a:t>sú uvedené v učebnom pláne školy a v ktorých </a:t>
            </a:r>
            <a:r>
              <a:rPr lang="sk-SK" dirty="0" smtClean="0">
                <a:solidFill>
                  <a:schemeClr val="tx1"/>
                </a:solidFill>
              </a:rPr>
              <a:t>sa vzdelával</a:t>
            </a:r>
            <a:r>
              <a:rPr lang="sk-SK" dirty="0">
                <a:solidFill>
                  <a:schemeClr val="tx1"/>
                </a:solidFill>
              </a:rPr>
              <a:t>.</a:t>
            </a:r>
          </a:p>
          <a:p>
            <a:r>
              <a:rPr lang="sk-SK" dirty="0" smtClean="0">
                <a:solidFill>
                  <a:schemeClr val="tx1"/>
                </a:solidFill>
              </a:rPr>
              <a:t>MS </a:t>
            </a:r>
            <a:r>
              <a:rPr lang="sk-SK" dirty="0">
                <a:solidFill>
                  <a:schemeClr val="tx1"/>
                </a:solidFill>
              </a:rPr>
              <a:t>z cudzích jazykov sa vykonáva na dvoch úrovniach </a:t>
            </a:r>
            <a:r>
              <a:rPr lang="sk-SK" dirty="0" smtClean="0">
                <a:solidFill>
                  <a:schemeClr val="tx1"/>
                </a:solidFill>
              </a:rPr>
              <a:t>: B1 </a:t>
            </a:r>
            <a:r>
              <a:rPr lang="sk-SK" dirty="0">
                <a:solidFill>
                  <a:schemeClr val="tx1"/>
                </a:solidFill>
              </a:rPr>
              <a:t>a </a:t>
            </a:r>
            <a:r>
              <a:rPr lang="sk-SK" dirty="0" smtClean="0">
                <a:solidFill>
                  <a:schemeClr val="tx1"/>
                </a:solidFill>
              </a:rPr>
              <a:t>B2. </a:t>
            </a:r>
            <a:r>
              <a:rPr lang="sk-SK" dirty="0">
                <a:solidFill>
                  <a:schemeClr val="tx1"/>
                </a:solidFill>
              </a:rPr>
              <a:t>Žiak gymnázia vykoná MS z </a:t>
            </a:r>
            <a:r>
              <a:rPr lang="sk-SK" dirty="0" smtClean="0">
                <a:solidFill>
                  <a:schemeClr val="tx1"/>
                </a:solidFill>
              </a:rPr>
              <a:t>povinného cudzieho </a:t>
            </a:r>
            <a:r>
              <a:rPr lang="sk-SK" dirty="0">
                <a:solidFill>
                  <a:schemeClr val="tx1"/>
                </a:solidFill>
              </a:rPr>
              <a:t>jazyka na úrovni B2 a žiak strednej odbornej školy a konzervatória </a:t>
            </a:r>
            <a:r>
              <a:rPr lang="sk-SK" dirty="0" smtClean="0">
                <a:solidFill>
                  <a:schemeClr val="tx1"/>
                </a:solidFill>
              </a:rPr>
              <a:t>si vyberie</a:t>
            </a:r>
            <a:r>
              <a:rPr lang="sk-SK" dirty="0">
                <a:solidFill>
                  <a:schemeClr val="tx1"/>
                </a:solidFill>
              </a:rPr>
              <a:t>, na ktorej úrovni ju chce vykonať (B1 alebo B2).</a:t>
            </a:r>
          </a:p>
          <a:p>
            <a:r>
              <a:rPr lang="sk-SK" dirty="0" smtClean="0">
                <a:solidFill>
                  <a:schemeClr val="tx1"/>
                </a:solidFill>
              </a:rPr>
              <a:t>EČ </a:t>
            </a:r>
            <a:r>
              <a:rPr lang="sk-SK" dirty="0">
                <a:solidFill>
                  <a:schemeClr val="tx1"/>
                </a:solidFill>
              </a:rPr>
              <a:t>a PFIČ MS môže žiak vykonať iba z jedného cudzieho jazyka, ktorý si žiak </a:t>
            </a:r>
            <a:r>
              <a:rPr lang="sk-SK" dirty="0" smtClean="0">
                <a:solidFill>
                  <a:schemeClr val="tx1"/>
                </a:solidFill>
              </a:rPr>
              <a:t>určí pri </a:t>
            </a:r>
            <a:r>
              <a:rPr lang="sk-SK" dirty="0">
                <a:solidFill>
                  <a:schemeClr val="tx1"/>
                </a:solidFill>
              </a:rPr>
              <a:t>prihlasovaní na </a:t>
            </a:r>
            <a:r>
              <a:rPr lang="sk-SK" dirty="0" smtClean="0">
                <a:solidFill>
                  <a:schemeClr val="tx1"/>
                </a:solidFill>
              </a:rPr>
              <a:t>MS.</a:t>
            </a:r>
          </a:p>
          <a:p>
            <a:r>
              <a:rPr lang="sk-SK" dirty="0" smtClean="0">
                <a:solidFill>
                  <a:schemeClr val="tx1"/>
                </a:solidFill>
              </a:rPr>
              <a:t>Zadania </a:t>
            </a:r>
            <a:r>
              <a:rPr lang="sk-SK" dirty="0">
                <a:solidFill>
                  <a:schemeClr val="tx1"/>
                </a:solidFill>
              </a:rPr>
              <a:t>ÚFIČ MS sa </a:t>
            </a:r>
            <a:r>
              <a:rPr lang="sk-SK" b="1" dirty="0">
                <a:solidFill>
                  <a:schemeClr val="tx1"/>
                </a:solidFill>
              </a:rPr>
              <a:t>nezverejňujú.</a:t>
            </a:r>
            <a:r>
              <a:rPr lang="sk-SK" dirty="0">
                <a:solidFill>
                  <a:schemeClr val="tx1"/>
                </a:solidFill>
              </a:rPr>
              <a:t> Maturitné zadania a úlohy v nich </a:t>
            </a:r>
            <a:r>
              <a:rPr lang="sk-SK" dirty="0" smtClean="0">
                <a:solidFill>
                  <a:schemeClr val="tx1"/>
                </a:solidFill>
              </a:rPr>
              <a:t>vychádzajú z </a:t>
            </a:r>
            <a:r>
              <a:rPr lang="sk-SK" dirty="0">
                <a:solidFill>
                  <a:schemeClr val="tx1"/>
                </a:solidFill>
              </a:rPr>
              <a:t>platných cieľových požiadaviek na vedomosti a zručnosti maturantov pre </a:t>
            </a:r>
            <a:r>
              <a:rPr lang="sk-SK" dirty="0" smtClean="0">
                <a:solidFill>
                  <a:schemeClr val="tx1"/>
                </a:solidFill>
              </a:rPr>
              <a:t>príslušný predmet </a:t>
            </a:r>
            <a:r>
              <a:rPr lang="sk-SK" dirty="0" smtClean="0"/>
              <a:t>(</a:t>
            </a:r>
            <a:r>
              <a:rPr lang="sk-SK" dirty="0" err="1" smtClean="0">
                <a:hlinkClick r:id="rId2"/>
              </a:rPr>
              <a:t>www.statpedu.sk</a:t>
            </a:r>
            <a:r>
              <a:rPr lang="sk-SK" dirty="0" smtClean="0"/>
              <a:t>).</a:t>
            </a:r>
            <a:endParaRPr lang="sk-SK" dirty="0"/>
          </a:p>
        </p:txBody>
      </p:sp>
    </p:spTree>
    <p:extLst>
      <p:ext uri="{BB962C8B-B14F-4D97-AF65-F5344CB8AC3E}">
        <p14:creationId xmlns:p14="http://schemas.microsoft.com/office/powerpoint/2010/main" val="2119928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a:t>Riadny termín maturitnej skúšky</a:t>
            </a:r>
            <a:endParaRPr lang="sk-SK" dirty="0"/>
          </a:p>
        </p:txBody>
      </p:sp>
      <p:sp>
        <p:nvSpPr>
          <p:cNvPr id="3" name="Zástupný symbol obsahu 2"/>
          <p:cNvSpPr>
            <a:spLocks noGrp="1"/>
          </p:cNvSpPr>
          <p:nvPr>
            <p:ph idx="1"/>
          </p:nvPr>
        </p:nvSpPr>
        <p:spPr/>
        <p:txBody>
          <a:bodyPr>
            <a:normAutofit/>
          </a:bodyPr>
          <a:lstStyle/>
          <a:p>
            <a:r>
              <a:rPr lang="sk-SK" dirty="0">
                <a:solidFill>
                  <a:schemeClr val="tx1"/>
                </a:solidFill>
              </a:rPr>
              <a:t>Riadny termín externej časti maturitnej skúšky a písomnej formy internej časti </a:t>
            </a:r>
            <a:r>
              <a:rPr lang="sk-SK" dirty="0" smtClean="0">
                <a:solidFill>
                  <a:schemeClr val="tx1"/>
                </a:solidFill>
              </a:rPr>
              <a:t>maturitnej </a:t>
            </a:r>
            <a:r>
              <a:rPr lang="sk-SK" dirty="0">
                <a:solidFill>
                  <a:schemeClr val="tx1"/>
                </a:solidFill>
              </a:rPr>
              <a:t>skúšky sa uskutoční </a:t>
            </a:r>
            <a:r>
              <a:rPr lang="sk-SK" b="1" dirty="0">
                <a:solidFill>
                  <a:schemeClr val="tx1"/>
                </a:solidFill>
              </a:rPr>
              <a:t>v školskom roku </a:t>
            </a:r>
            <a:r>
              <a:rPr lang="sk-SK" b="1" dirty="0" smtClean="0">
                <a:solidFill>
                  <a:schemeClr val="tx1"/>
                </a:solidFill>
              </a:rPr>
              <a:t>2018/2019</a:t>
            </a:r>
            <a:r>
              <a:rPr lang="sk-SK" dirty="0" smtClean="0">
                <a:solidFill>
                  <a:schemeClr val="tx1"/>
                </a:solidFill>
              </a:rPr>
              <a:t> </a:t>
            </a:r>
            <a:r>
              <a:rPr lang="sk-SK" dirty="0">
                <a:solidFill>
                  <a:schemeClr val="tx1"/>
                </a:solidFill>
              </a:rPr>
              <a:t>v predmetoch:</a:t>
            </a:r>
          </a:p>
          <a:p>
            <a:pPr lvl="0"/>
            <a:r>
              <a:rPr lang="sk-SK" b="1" dirty="0" smtClean="0">
                <a:solidFill>
                  <a:srgbClr val="FF0000"/>
                </a:solidFill>
              </a:rPr>
              <a:t>12. </a:t>
            </a:r>
            <a:r>
              <a:rPr lang="sk-SK" b="1" dirty="0">
                <a:solidFill>
                  <a:srgbClr val="FF0000"/>
                </a:solidFill>
              </a:rPr>
              <a:t>marca </a:t>
            </a:r>
            <a:r>
              <a:rPr lang="sk-SK" b="1" dirty="0" smtClean="0">
                <a:solidFill>
                  <a:srgbClr val="FF0000"/>
                </a:solidFill>
              </a:rPr>
              <a:t>2019 </a:t>
            </a:r>
            <a:r>
              <a:rPr lang="sk-SK" b="1" dirty="0">
                <a:solidFill>
                  <a:schemeClr val="tx1"/>
                </a:solidFill>
              </a:rPr>
              <a:t>(utorok)</a:t>
            </a:r>
            <a:r>
              <a:rPr lang="sk-SK" dirty="0">
                <a:solidFill>
                  <a:schemeClr val="tx1"/>
                </a:solidFill>
              </a:rPr>
              <a:t> – v predmetoch </a:t>
            </a:r>
            <a:r>
              <a:rPr lang="sk-SK" b="1" dirty="0">
                <a:solidFill>
                  <a:schemeClr val="tx1"/>
                </a:solidFill>
              </a:rPr>
              <a:t>slovenský jazyk a </a:t>
            </a:r>
            <a:r>
              <a:rPr lang="sk-SK" b="1" dirty="0" smtClean="0">
                <a:solidFill>
                  <a:schemeClr val="tx1"/>
                </a:solidFill>
              </a:rPr>
              <a:t>literatúra</a:t>
            </a:r>
            <a:endParaRPr lang="sk-SK" dirty="0">
              <a:solidFill>
                <a:schemeClr val="tx1"/>
              </a:solidFill>
            </a:endParaRPr>
          </a:p>
          <a:p>
            <a:pPr lvl="0"/>
            <a:r>
              <a:rPr lang="sk-SK" b="1" dirty="0" smtClean="0">
                <a:solidFill>
                  <a:srgbClr val="FF0000"/>
                </a:solidFill>
              </a:rPr>
              <a:t>13. </a:t>
            </a:r>
            <a:r>
              <a:rPr lang="sk-SK" b="1" dirty="0">
                <a:solidFill>
                  <a:srgbClr val="FF0000"/>
                </a:solidFill>
              </a:rPr>
              <a:t>marca </a:t>
            </a:r>
            <a:r>
              <a:rPr lang="sk-SK" b="1" dirty="0" smtClean="0">
                <a:solidFill>
                  <a:srgbClr val="FF0000"/>
                </a:solidFill>
              </a:rPr>
              <a:t>2019</a:t>
            </a:r>
            <a:r>
              <a:rPr lang="sk-SK" b="1" dirty="0" smtClean="0">
                <a:solidFill>
                  <a:schemeClr val="tx1"/>
                </a:solidFill>
              </a:rPr>
              <a:t> </a:t>
            </a:r>
            <a:r>
              <a:rPr lang="sk-SK" b="1" dirty="0">
                <a:solidFill>
                  <a:schemeClr val="tx1"/>
                </a:solidFill>
              </a:rPr>
              <a:t>(streda)</a:t>
            </a:r>
            <a:r>
              <a:rPr lang="sk-SK" dirty="0">
                <a:solidFill>
                  <a:schemeClr val="tx1"/>
                </a:solidFill>
              </a:rPr>
              <a:t> – v predmetoch </a:t>
            </a:r>
            <a:r>
              <a:rPr lang="sk-SK" b="1" dirty="0">
                <a:solidFill>
                  <a:schemeClr val="tx1"/>
                </a:solidFill>
              </a:rPr>
              <a:t>anglický jazyk, nemecký jazyk, ruský </a:t>
            </a:r>
            <a:r>
              <a:rPr lang="sk-SK" b="1" dirty="0" smtClean="0">
                <a:solidFill>
                  <a:schemeClr val="tx1"/>
                </a:solidFill>
              </a:rPr>
              <a:t>jazyk</a:t>
            </a:r>
            <a:endParaRPr lang="sk-SK" dirty="0">
              <a:solidFill>
                <a:schemeClr val="tx1"/>
              </a:solidFill>
            </a:endParaRPr>
          </a:p>
          <a:p>
            <a:r>
              <a:rPr lang="sk-SK" b="1" dirty="0" smtClean="0">
                <a:solidFill>
                  <a:srgbClr val="FF0000"/>
                </a:solidFill>
              </a:rPr>
              <a:t>14. </a:t>
            </a:r>
            <a:r>
              <a:rPr lang="sk-SK" b="1" dirty="0">
                <a:solidFill>
                  <a:srgbClr val="FF0000"/>
                </a:solidFill>
              </a:rPr>
              <a:t>marca </a:t>
            </a:r>
            <a:r>
              <a:rPr lang="sk-SK" b="1" dirty="0" smtClean="0">
                <a:solidFill>
                  <a:srgbClr val="FF0000"/>
                </a:solidFill>
              </a:rPr>
              <a:t>2019 </a:t>
            </a:r>
            <a:r>
              <a:rPr lang="sk-SK" b="1" dirty="0">
                <a:solidFill>
                  <a:schemeClr val="tx1"/>
                </a:solidFill>
              </a:rPr>
              <a:t>(štvrtok)</a:t>
            </a:r>
            <a:r>
              <a:rPr lang="sk-SK" dirty="0">
                <a:solidFill>
                  <a:schemeClr val="tx1"/>
                </a:solidFill>
              </a:rPr>
              <a:t> – v predmete </a:t>
            </a:r>
            <a:r>
              <a:rPr lang="sk-SK" b="1" dirty="0" smtClean="0">
                <a:solidFill>
                  <a:schemeClr val="tx1"/>
                </a:solidFill>
              </a:rPr>
              <a:t>matematika</a:t>
            </a:r>
            <a:endParaRPr lang="sk-SK" dirty="0">
              <a:solidFill>
                <a:schemeClr val="tx1"/>
              </a:solidFill>
            </a:endParaRPr>
          </a:p>
        </p:txBody>
      </p:sp>
    </p:spTree>
    <p:extLst>
      <p:ext uri="{BB962C8B-B14F-4D97-AF65-F5344CB8AC3E}">
        <p14:creationId xmlns:p14="http://schemas.microsoft.com/office/powerpoint/2010/main" val="691292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b="1" dirty="0" smtClean="0"/>
              <a:t>Náhradný a opravný termín MS</a:t>
            </a:r>
            <a:endParaRPr lang="sk-SK" b="1" dirty="0"/>
          </a:p>
        </p:txBody>
      </p:sp>
      <p:sp>
        <p:nvSpPr>
          <p:cNvPr id="3" name="Zástupný symbol textu 2"/>
          <p:cNvSpPr>
            <a:spLocks noGrp="1"/>
          </p:cNvSpPr>
          <p:nvPr>
            <p:ph type="body" idx="1"/>
          </p:nvPr>
        </p:nvSpPr>
        <p:spPr/>
        <p:txBody>
          <a:bodyPr>
            <a:normAutofit fontScale="85000" lnSpcReduction="20000"/>
          </a:bodyPr>
          <a:lstStyle/>
          <a:p>
            <a:r>
              <a:rPr lang="sk-SK" b="1" dirty="0">
                <a:solidFill>
                  <a:schemeClr val="tx1"/>
                </a:solidFill>
              </a:rPr>
              <a:t>Náhradný termín maturitnej skúšky</a:t>
            </a:r>
          </a:p>
        </p:txBody>
      </p:sp>
      <p:sp>
        <p:nvSpPr>
          <p:cNvPr id="5" name="Zástupný symbol textu 4"/>
          <p:cNvSpPr>
            <a:spLocks noGrp="1"/>
          </p:cNvSpPr>
          <p:nvPr>
            <p:ph type="body" sz="quarter" idx="3"/>
          </p:nvPr>
        </p:nvSpPr>
        <p:spPr/>
        <p:txBody>
          <a:bodyPr>
            <a:normAutofit fontScale="85000" lnSpcReduction="20000"/>
          </a:bodyPr>
          <a:lstStyle/>
          <a:p>
            <a:r>
              <a:rPr lang="sk-SK" b="1" dirty="0">
                <a:solidFill>
                  <a:schemeClr val="tx1"/>
                </a:solidFill>
              </a:rPr>
              <a:t>Opravné termíny maturitnej skúšky</a:t>
            </a:r>
          </a:p>
        </p:txBody>
      </p:sp>
      <p:sp>
        <p:nvSpPr>
          <p:cNvPr id="4" name="Zástupný symbol obsahu 3"/>
          <p:cNvSpPr>
            <a:spLocks noGrp="1"/>
          </p:cNvSpPr>
          <p:nvPr>
            <p:ph sz="quarter" idx="13"/>
          </p:nvPr>
        </p:nvSpPr>
        <p:spPr/>
        <p:txBody>
          <a:bodyPr>
            <a:noAutofit/>
          </a:bodyPr>
          <a:lstStyle/>
          <a:p>
            <a:pPr algn="just"/>
            <a:r>
              <a:rPr lang="sk-SK" sz="2200" dirty="0">
                <a:solidFill>
                  <a:schemeClr val="tx1"/>
                </a:solidFill>
              </a:rPr>
              <a:t>Náhradný termín </a:t>
            </a:r>
            <a:r>
              <a:rPr lang="sk-SK" sz="2200" dirty="0" smtClean="0">
                <a:solidFill>
                  <a:schemeClr val="tx1"/>
                </a:solidFill>
              </a:rPr>
              <a:t>EČ  </a:t>
            </a:r>
            <a:r>
              <a:rPr lang="sk-SK" sz="2200" dirty="0">
                <a:solidFill>
                  <a:schemeClr val="tx1"/>
                </a:solidFill>
              </a:rPr>
              <a:t>maturitnej skúšky a </a:t>
            </a:r>
            <a:r>
              <a:rPr lang="sk-SK" sz="2200" dirty="0" smtClean="0">
                <a:solidFill>
                  <a:schemeClr val="tx1"/>
                </a:solidFill>
              </a:rPr>
              <a:t>PFIČ maturitnej </a:t>
            </a:r>
            <a:r>
              <a:rPr lang="sk-SK" sz="2200" dirty="0">
                <a:solidFill>
                  <a:schemeClr val="tx1"/>
                </a:solidFill>
              </a:rPr>
              <a:t>skúšky sa uskutoční v školskom roku </a:t>
            </a:r>
            <a:r>
              <a:rPr lang="sk-SK" sz="2200" dirty="0" smtClean="0">
                <a:solidFill>
                  <a:schemeClr val="tx1"/>
                </a:solidFill>
              </a:rPr>
              <a:t>2018/2019 </a:t>
            </a:r>
            <a:r>
              <a:rPr lang="sk-SK" sz="2200" dirty="0">
                <a:solidFill>
                  <a:schemeClr val="tx1"/>
                </a:solidFill>
              </a:rPr>
              <a:t>v termíne </a:t>
            </a:r>
            <a:r>
              <a:rPr lang="sk-SK" sz="2200" b="1" dirty="0" smtClean="0">
                <a:solidFill>
                  <a:schemeClr val="tx1"/>
                </a:solidFill>
              </a:rPr>
              <a:t>09. </a:t>
            </a:r>
            <a:r>
              <a:rPr lang="sk-SK" sz="2200" b="1" dirty="0">
                <a:solidFill>
                  <a:schemeClr val="tx1"/>
                </a:solidFill>
              </a:rPr>
              <a:t>– </a:t>
            </a:r>
            <a:r>
              <a:rPr lang="sk-SK" sz="2200" b="1" dirty="0" smtClean="0">
                <a:solidFill>
                  <a:schemeClr val="tx1"/>
                </a:solidFill>
              </a:rPr>
              <a:t>12. </a:t>
            </a:r>
            <a:r>
              <a:rPr lang="sk-SK" sz="2200" b="1" dirty="0">
                <a:solidFill>
                  <a:schemeClr val="tx1"/>
                </a:solidFill>
              </a:rPr>
              <a:t>apríla</a:t>
            </a:r>
            <a:r>
              <a:rPr lang="sk-SK" sz="2200" dirty="0">
                <a:solidFill>
                  <a:schemeClr val="tx1"/>
                </a:solidFill>
              </a:rPr>
              <a:t> </a:t>
            </a:r>
            <a:r>
              <a:rPr lang="sk-SK" sz="2200" b="1" dirty="0" smtClean="0">
                <a:solidFill>
                  <a:schemeClr val="tx1"/>
                </a:solidFill>
              </a:rPr>
              <a:t>2019.</a:t>
            </a:r>
          </a:p>
          <a:p>
            <a:pPr marL="0" indent="0" algn="just">
              <a:buNone/>
            </a:pPr>
            <a:endParaRPr lang="sk-SK" sz="2200" dirty="0"/>
          </a:p>
        </p:txBody>
      </p:sp>
      <p:sp>
        <p:nvSpPr>
          <p:cNvPr id="6" name="Zástupný symbol obsahu 5"/>
          <p:cNvSpPr>
            <a:spLocks noGrp="1"/>
          </p:cNvSpPr>
          <p:nvPr>
            <p:ph sz="quarter" idx="14"/>
          </p:nvPr>
        </p:nvSpPr>
        <p:spPr/>
        <p:txBody>
          <a:bodyPr>
            <a:normAutofit lnSpcReduction="10000"/>
          </a:bodyPr>
          <a:lstStyle/>
          <a:p>
            <a:pPr algn="just"/>
            <a:r>
              <a:rPr lang="sk-SK" sz="2200" dirty="0">
                <a:solidFill>
                  <a:schemeClr val="tx1"/>
                </a:solidFill>
              </a:rPr>
              <a:t>Opravný termín </a:t>
            </a:r>
            <a:r>
              <a:rPr lang="sk-SK" sz="2200" dirty="0" smtClean="0">
                <a:solidFill>
                  <a:schemeClr val="tx1"/>
                </a:solidFill>
              </a:rPr>
              <a:t>EČ maturitnej </a:t>
            </a:r>
            <a:r>
              <a:rPr lang="sk-SK" sz="2200" dirty="0">
                <a:solidFill>
                  <a:schemeClr val="tx1"/>
                </a:solidFill>
              </a:rPr>
              <a:t>skúšky a </a:t>
            </a:r>
            <a:r>
              <a:rPr lang="sk-SK" sz="2200" dirty="0" smtClean="0">
                <a:solidFill>
                  <a:schemeClr val="tx1"/>
                </a:solidFill>
              </a:rPr>
              <a:t>PFIČ  </a:t>
            </a:r>
            <a:r>
              <a:rPr lang="sk-SK" sz="2200" dirty="0">
                <a:solidFill>
                  <a:schemeClr val="tx1"/>
                </a:solidFill>
              </a:rPr>
              <a:t>maturitnej skúšky pre </a:t>
            </a:r>
            <a:r>
              <a:rPr lang="sk-SK" sz="2200" b="1" dirty="0">
                <a:solidFill>
                  <a:schemeClr val="tx1"/>
                </a:solidFill>
              </a:rPr>
              <a:t>školský rok </a:t>
            </a:r>
            <a:r>
              <a:rPr lang="sk-SK" sz="2200" b="1" dirty="0" smtClean="0">
                <a:solidFill>
                  <a:schemeClr val="tx1"/>
                </a:solidFill>
              </a:rPr>
              <a:t>2018/2019</a:t>
            </a:r>
            <a:r>
              <a:rPr lang="sk-SK" sz="2200" dirty="0" smtClean="0">
                <a:solidFill>
                  <a:schemeClr val="tx1"/>
                </a:solidFill>
              </a:rPr>
              <a:t> </a:t>
            </a:r>
            <a:r>
              <a:rPr lang="sk-SK" sz="2200" dirty="0">
                <a:solidFill>
                  <a:schemeClr val="tx1"/>
                </a:solidFill>
              </a:rPr>
              <a:t>sa uskutoční v termíne </a:t>
            </a:r>
            <a:r>
              <a:rPr lang="sk-SK" sz="2200" b="1" dirty="0" smtClean="0">
                <a:solidFill>
                  <a:schemeClr val="tx1"/>
                </a:solidFill>
              </a:rPr>
              <a:t>3. </a:t>
            </a:r>
            <a:r>
              <a:rPr lang="sk-SK" sz="2200" b="1" dirty="0">
                <a:solidFill>
                  <a:schemeClr val="tx1"/>
                </a:solidFill>
              </a:rPr>
              <a:t>– </a:t>
            </a:r>
            <a:r>
              <a:rPr lang="sk-SK" sz="2200" b="1" dirty="0" smtClean="0">
                <a:solidFill>
                  <a:schemeClr val="tx1"/>
                </a:solidFill>
              </a:rPr>
              <a:t>6. </a:t>
            </a:r>
            <a:r>
              <a:rPr lang="sk-SK" sz="2200" b="1" dirty="0">
                <a:solidFill>
                  <a:schemeClr val="tx1"/>
                </a:solidFill>
              </a:rPr>
              <a:t>septembra </a:t>
            </a:r>
            <a:r>
              <a:rPr lang="sk-SK" sz="2200" b="1" dirty="0" smtClean="0">
                <a:solidFill>
                  <a:schemeClr val="tx1"/>
                </a:solidFill>
              </a:rPr>
              <a:t>2019.</a:t>
            </a:r>
          </a:p>
          <a:p>
            <a:pPr algn="just"/>
            <a:endParaRPr lang="sk-SK" sz="2200" b="1" dirty="0" smtClean="0">
              <a:solidFill>
                <a:schemeClr val="tx1"/>
              </a:solidFill>
            </a:endParaRPr>
          </a:p>
          <a:p>
            <a:pPr algn="just"/>
            <a:r>
              <a:rPr lang="sk-SK" sz="2200" dirty="0">
                <a:solidFill>
                  <a:schemeClr val="tx1"/>
                </a:solidFill>
              </a:rPr>
              <a:t>Opravný termín ÚFIČ – </a:t>
            </a:r>
            <a:r>
              <a:rPr lang="sk-SK" sz="2200" b="1" dirty="0">
                <a:solidFill>
                  <a:schemeClr val="tx1"/>
                </a:solidFill>
              </a:rPr>
              <a:t>september</a:t>
            </a:r>
            <a:r>
              <a:rPr lang="sk-SK" sz="2200" dirty="0">
                <a:solidFill>
                  <a:schemeClr val="tx1"/>
                </a:solidFill>
              </a:rPr>
              <a:t> </a:t>
            </a:r>
            <a:r>
              <a:rPr lang="sk-SK" sz="2200" dirty="0" smtClean="0">
                <a:solidFill>
                  <a:schemeClr val="tx1"/>
                </a:solidFill>
              </a:rPr>
              <a:t>a </a:t>
            </a:r>
            <a:r>
              <a:rPr lang="sk-SK" sz="2200" b="1" dirty="0" smtClean="0">
                <a:solidFill>
                  <a:schemeClr val="tx1"/>
                </a:solidFill>
              </a:rPr>
              <a:t>február </a:t>
            </a:r>
            <a:r>
              <a:rPr lang="sk-SK" sz="2200" dirty="0">
                <a:solidFill>
                  <a:schemeClr val="tx1"/>
                </a:solidFill>
              </a:rPr>
              <a:t>nasledujúceho školského roka (</a:t>
            </a:r>
            <a:r>
              <a:rPr lang="sk-SK" sz="2200" dirty="0" smtClean="0">
                <a:solidFill>
                  <a:schemeClr val="tx1"/>
                </a:solidFill>
              </a:rPr>
              <a:t>2019/2020)</a:t>
            </a:r>
            <a:endParaRPr lang="sk-SK" sz="2200" dirty="0">
              <a:solidFill>
                <a:schemeClr val="tx1"/>
              </a:solidFill>
            </a:endParaRPr>
          </a:p>
        </p:txBody>
      </p:sp>
    </p:spTree>
    <p:extLst>
      <p:ext uri="{BB962C8B-B14F-4D97-AF65-F5344CB8AC3E}">
        <p14:creationId xmlns:p14="http://schemas.microsoft.com/office/powerpoint/2010/main" val="351161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204864"/>
            <a:ext cx="8229600" cy="1600200"/>
          </a:xfrm>
        </p:spPr>
        <p:txBody>
          <a:bodyPr/>
          <a:lstStyle/>
          <a:p>
            <a:r>
              <a:rPr lang="sk-SK" sz="7200" b="1" dirty="0" smtClean="0"/>
              <a:t>Priebeh maturitnej skúšky</a:t>
            </a:r>
            <a:endParaRPr lang="sk-SK" sz="7200" b="1" dirty="0"/>
          </a:p>
        </p:txBody>
      </p:sp>
    </p:spTree>
    <p:extLst>
      <p:ext uri="{BB962C8B-B14F-4D97-AF65-F5344CB8AC3E}">
        <p14:creationId xmlns:p14="http://schemas.microsoft.com/office/powerpoint/2010/main" val="3020098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864096"/>
          </a:xfrm>
        </p:spPr>
        <p:txBody>
          <a:bodyPr/>
          <a:lstStyle/>
          <a:p>
            <a:pPr>
              <a:lnSpc>
                <a:spcPts val="4600"/>
              </a:lnSpc>
            </a:pPr>
            <a:r>
              <a:rPr lang="sk-SK" sz="3600" b="1" dirty="0" smtClean="0"/>
              <a:t>Externá </a:t>
            </a:r>
            <a:r>
              <a:rPr lang="sk-SK" sz="3600" b="1" dirty="0"/>
              <a:t>forma maturitnej skúšky (EČ</a:t>
            </a:r>
            <a:r>
              <a:rPr lang="sk-SK" sz="3600" b="1" dirty="0" smtClean="0"/>
              <a:t>)</a:t>
            </a:r>
            <a:endParaRPr lang="sk-SK" sz="3600" dirty="0"/>
          </a:p>
        </p:txBody>
      </p:sp>
      <p:sp>
        <p:nvSpPr>
          <p:cNvPr id="3" name="Zástupný symbol obsahu 2"/>
          <p:cNvSpPr>
            <a:spLocks noGrp="1"/>
          </p:cNvSpPr>
          <p:nvPr>
            <p:ph idx="1"/>
          </p:nvPr>
        </p:nvSpPr>
        <p:spPr>
          <a:xfrm>
            <a:off x="457200" y="1268760"/>
            <a:ext cx="8229600" cy="4857403"/>
          </a:xfrm>
        </p:spPr>
        <p:txBody>
          <a:bodyPr>
            <a:normAutofit lnSpcReduction="10000"/>
          </a:bodyPr>
          <a:lstStyle/>
          <a:p>
            <a:pPr marL="0" indent="0" algn="ctr">
              <a:spcAft>
                <a:spcPts val="1200"/>
              </a:spcAft>
              <a:buNone/>
            </a:pPr>
            <a:r>
              <a:rPr lang="sk-SK" b="1" u="sng" dirty="0" smtClean="0">
                <a:solidFill>
                  <a:srgbClr val="FF0000"/>
                </a:solidFill>
              </a:rPr>
              <a:t>Termín: 12. </a:t>
            </a:r>
            <a:r>
              <a:rPr lang="sk-SK" b="1" u="sng" dirty="0">
                <a:solidFill>
                  <a:srgbClr val="FF0000"/>
                </a:solidFill>
              </a:rPr>
              <a:t>03. </a:t>
            </a:r>
            <a:r>
              <a:rPr lang="sk-SK" b="1" u="sng" dirty="0" smtClean="0">
                <a:solidFill>
                  <a:srgbClr val="FF0000"/>
                </a:solidFill>
              </a:rPr>
              <a:t>2019 </a:t>
            </a:r>
            <a:r>
              <a:rPr lang="sk-SK" b="1" u="sng" dirty="0">
                <a:solidFill>
                  <a:srgbClr val="FF0000"/>
                </a:solidFill>
              </a:rPr>
              <a:t>– </a:t>
            </a:r>
            <a:r>
              <a:rPr lang="sk-SK" b="1" u="sng" dirty="0" smtClean="0">
                <a:solidFill>
                  <a:srgbClr val="FF0000"/>
                </a:solidFill>
              </a:rPr>
              <a:t>14. </a:t>
            </a:r>
            <a:r>
              <a:rPr lang="sk-SK" b="1" u="sng" dirty="0">
                <a:solidFill>
                  <a:srgbClr val="FF0000"/>
                </a:solidFill>
              </a:rPr>
              <a:t>03. </a:t>
            </a:r>
            <a:r>
              <a:rPr lang="sk-SK" b="1" u="sng" dirty="0" smtClean="0">
                <a:solidFill>
                  <a:srgbClr val="FF0000"/>
                </a:solidFill>
              </a:rPr>
              <a:t>2019</a:t>
            </a:r>
            <a:endParaRPr lang="sk-SK" u="sng" dirty="0">
              <a:solidFill>
                <a:srgbClr val="FF0000"/>
              </a:solidFill>
            </a:endParaRPr>
          </a:p>
          <a:p>
            <a:pPr lvl="0" algn="just">
              <a:spcAft>
                <a:spcPts val="1200"/>
              </a:spcAft>
            </a:pPr>
            <a:r>
              <a:rPr lang="sk-SK" sz="2200" b="1" dirty="0">
                <a:solidFill>
                  <a:schemeClr val="tx1"/>
                </a:solidFill>
              </a:rPr>
              <a:t>Slovenský jazyk a literatúra</a:t>
            </a:r>
            <a:r>
              <a:rPr lang="sk-SK" sz="2200" dirty="0">
                <a:solidFill>
                  <a:schemeClr val="tx1"/>
                </a:solidFill>
              </a:rPr>
              <a:t> </a:t>
            </a:r>
            <a:r>
              <a:rPr lang="sk-SK" sz="2200" dirty="0" smtClean="0">
                <a:solidFill>
                  <a:schemeClr val="tx1"/>
                </a:solidFill>
              </a:rPr>
              <a:t>– </a:t>
            </a:r>
            <a:r>
              <a:rPr lang="sk-SK" sz="2200" b="1" dirty="0" smtClean="0">
                <a:solidFill>
                  <a:schemeClr val="tx1"/>
                </a:solidFill>
              </a:rPr>
              <a:t>100 </a:t>
            </a:r>
            <a:r>
              <a:rPr lang="sk-SK" sz="2200" b="1" dirty="0">
                <a:solidFill>
                  <a:schemeClr val="tx1"/>
                </a:solidFill>
              </a:rPr>
              <a:t>minútový test </a:t>
            </a:r>
            <a:r>
              <a:rPr lang="sk-SK" sz="2200" dirty="0">
                <a:solidFill>
                  <a:schemeClr val="tx1"/>
                </a:solidFill>
              </a:rPr>
              <a:t>(40 úloh s výberom odpovede, 24 úloh s krátkou odpoveďou)</a:t>
            </a:r>
          </a:p>
          <a:p>
            <a:pPr lvl="0" algn="just">
              <a:spcAft>
                <a:spcPts val="1200"/>
              </a:spcAft>
            </a:pPr>
            <a:r>
              <a:rPr lang="sk-SK" sz="2200" b="1" dirty="0">
                <a:solidFill>
                  <a:schemeClr val="tx1"/>
                </a:solidFill>
              </a:rPr>
              <a:t>Matematika</a:t>
            </a:r>
            <a:r>
              <a:rPr lang="sk-SK" sz="2200" dirty="0">
                <a:solidFill>
                  <a:schemeClr val="tx1"/>
                </a:solidFill>
              </a:rPr>
              <a:t> - </a:t>
            </a:r>
            <a:r>
              <a:rPr lang="sk-SK" sz="2200" b="1" dirty="0" smtClean="0">
                <a:solidFill>
                  <a:schemeClr val="tx1"/>
                </a:solidFill>
              </a:rPr>
              <a:t>150 </a:t>
            </a:r>
            <a:r>
              <a:rPr lang="sk-SK" sz="2200" b="1" dirty="0">
                <a:solidFill>
                  <a:schemeClr val="tx1"/>
                </a:solidFill>
              </a:rPr>
              <a:t>minútový test </a:t>
            </a:r>
            <a:r>
              <a:rPr lang="sk-SK" sz="2200" dirty="0">
                <a:solidFill>
                  <a:schemeClr val="tx1"/>
                </a:solidFill>
              </a:rPr>
              <a:t>(20 úloh s krátkou odpoveďou, 10 úloh s výberom odpovede)</a:t>
            </a:r>
          </a:p>
          <a:p>
            <a:pPr lvl="0"/>
            <a:r>
              <a:rPr lang="sk-SK" sz="2200" b="1" dirty="0">
                <a:solidFill>
                  <a:schemeClr val="tx1"/>
                </a:solidFill>
              </a:rPr>
              <a:t>Anglický jazyk, Nemecký jazyk, </a:t>
            </a:r>
            <a:r>
              <a:rPr lang="sk-SK" sz="2200" b="1" dirty="0" smtClean="0">
                <a:solidFill>
                  <a:schemeClr val="tx1"/>
                </a:solidFill>
              </a:rPr>
              <a:t>Ruský jazyk</a:t>
            </a:r>
            <a:r>
              <a:rPr lang="sk-SK" sz="2200" dirty="0" smtClean="0">
                <a:solidFill>
                  <a:schemeClr val="tx1"/>
                </a:solidFill>
              </a:rPr>
              <a:t> –</a:t>
            </a:r>
          </a:p>
          <a:p>
            <a:pPr lvl="1" algn="just"/>
            <a:r>
              <a:rPr lang="sk-SK" sz="2200" b="1" dirty="0">
                <a:solidFill>
                  <a:schemeClr val="tx1"/>
                </a:solidFill>
              </a:rPr>
              <a:t>úroveň</a:t>
            </a:r>
            <a:r>
              <a:rPr lang="sk-SK" sz="2200" dirty="0">
                <a:solidFill>
                  <a:schemeClr val="tx1"/>
                </a:solidFill>
              </a:rPr>
              <a:t> </a:t>
            </a:r>
            <a:r>
              <a:rPr lang="sk-SK" sz="2200" b="1" dirty="0">
                <a:solidFill>
                  <a:schemeClr val="tx1"/>
                </a:solidFill>
              </a:rPr>
              <a:t>B2 </a:t>
            </a:r>
            <a:r>
              <a:rPr lang="sk-SK" sz="2200" b="1" dirty="0" smtClean="0">
                <a:solidFill>
                  <a:schemeClr val="tx1"/>
                </a:solidFill>
              </a:rPr>
              <a:t>- 120 </a:t>
            </a:r>
            <a:r>
              <a:rPr lang="sk-SK" sz="2200" b="1" dirty="0">
                <a:solidFill>
                  <a:schemeClr val="tx1"/>
                </a:solidFill>
              </a:rPr>
              <a:t>minútový test </a:t>
            </a:r>
            <a:r>
              <a:rPr lang="sk-SK" sz="2200" dirty="0" smtClean="0">
                <a:solidFill>
                  <a:schemeClr val="tx1"/>
                </a:solidFill>
              </a:rPr>
              <a:t>(46 </a:t>
            </a:r>
            <a:r>
              <a:rPr lang="sk-SK" sz="2200" dirty="0">
                <a:solidFill>
                  <a:schemeClr val="tx1"/>
                </a:solidFill>
              </a:rPr>
              <a:t>úloh s výberom odpovede, 34 úloh s krátkou </a:t>
            </a:r>
            <a:r>
              <a:rPr lang="sk-SK" sz="2200" dirty="0" smtClean="0">
                <a:solidFill>
                  <a:schemeClr val="tx1"/>
                </a:solidFill>
              </a:rPr>
              <a:t>odpoveďou)</a:t>
            </a:r>
          </a:p>
          <a:p>
            <a:pPr lvl="1" algn="just"/>
            <a:r>
              <a:rPr lang="sk-SK" sz="2200" b="1" dirty="0">
                <a:solidFill>
                  <a:schemeClr val="tx1"/>
                </a:solidFill>
              </a:rPr>
              <a:t>úroveň B1 </a:t>
            </a:r>
            <a:r>
              <a:rPr lang="sk-SK" sz="2200" b="1" dirty="0" smtClean="0">
                <a:solidFill>
                  <a:schemeClr val="tx1"/>
                </a:solidFill>
              </a:rPr>
              <a:t>- 100 </a:t>
            </a:r>
            <a:r>
              <a:rPr lang="sk-SK" sz="2200" b="1" dirty="0">
                <a:solidFill>
                  <a:schemeClr val="tx1"/>
                </a:solidFill>
              </a:rPr>
              <a:t>minútový test </a:t>
            </a:r>
            <a:r>
              <a:rPr lang="sk-SK" sz="2200" dirty="0" smtClean="0">
                <a:solidFill>
                  <a:schemeClr val="tx1"/>
                </a:solidFill>
              </a:rPr>
              <a:t>(36 </a:t>
            </a:r>
            <a:r>
              <a:rPr lang="sk-SK" sz="2200" dirty="0">
                <a:solidFill>
                  <a:schemeClr val="tx1"/>
                </a:solidFill>
              </a:rPr>
              <a:t>úloh s výberom odpovede, 24 úloh s krátkou odpoveďou). </a:t>
            </a:r>
            <a:endParaRPr lang="sk-SK" sz="2200" dirty="0" smtClean="0">
              <a:solidFill>
                <a:schemeClr val="tx1"/>
              </a:solidFill>
            </a:endParaRPr>
          </a:p>
          <a:p>
            <a:pPr lvl="1" algn="just"/>
            <a:r>
              <a:rPr lang="sk-SK" sz="2200" dirty="0" smtClean="0">
                <a:solidFill>
                  <a:schemeClr val="tx1"/>
                </a:solidFill>
              </a:rPr>
              <a:t>skúška </a:t>
            </a:r>
            <a:r>
              <a:rPr lang="sk-SK" sz="2200" dirty="0">
                <a:solidFill>
                  <a:schemeClr val="tx1"/>
                </a:solidFill>
              </a:rPr>
              <a:t>má tri </a:t>
            </a:r>
            <a:r>
              <a:rPr lang="sk-SK" sz="2200" dirty="0" smtClean="0">
                <a:solidFill>
                  <a:schemeClr val="tx1"/>
                </a:solidFill>
              </a:rPr>
              <a:t>časti: </a:t>
            </a:r>
            <a:r>
              <a:rPr lang="sk-SK" sz="2200" dirty="0">
                <a:solidFill>
                  <a:schemeClr val="tx1"/>
                </a:solidFill>
              </a:rPr>
              <a:t>čítanie s porozumením, gramatika a lexika a počúvanie s porozumením.</a:t>
            </a:r>
          </a:p>
          <a:p>
            <a:endParaRPr lang="sk-SK" dirty="0"/>
          </a:p>
        </p:txBody>
      </p:sp>
    </p:spTree>
    <p:extLst>
      <p:ext uri="{BB962C8B-B14F-4D97-AF65-F5344CB8AC3E}">
        <p14:creationId xmlns:p14="http://schemas.microsoft.com/office/powerpoint/2010/main" val="2194052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4000" b="1" dirty="0"/>
              <a:t>Písomná forma internej časti MS (PFIČ - Maturitný sloh</a:t>
            </a:r>
            <a:r>
              <a:rPr lang="sk-SK" sz="4000" b="1" dirty="0" smtClean="0"/>
              <a:t>)</a:t>
            </a:r>
            <a:endParaRPr lang="sk-SK" sz="4000" dirty="0"/>
          </a:p>
        </p:txBody>
      </p:sp>
      <p:sp>
        <p:nvSpPr>
          <p:cNvPr id="3" name="Zástupný symbol obsahu 2"/>
          <p:cNvSpPr>
            <a:spLocks noGrp="1"/>
          </p:cNvSpPr>
          <p:nvPr>
            <p:ph idx="1"/>
          </p:nvPr>
        </p:nvSpPr>
        <p:spPr>
          <a:xfrm>
            <a:off x="457200" y="1600200"/>
            <a:ext cx="8507288" cy="4525963"/>
          </a:xfrm>
        </p:spPr>
        <p:txBody>
          <a:bodyPr>
            <a:normAutofit/>
          </a:bodyPr>
          <a:lstStyle/>
          <a:p>
            <a:pPr marL="0" indent="0" algn="ctr">
              <a:buNone/>
            </a:pPr>
            <a:r>
              <a:rPr lang="sk-SK" b="1" u="sng" dirty="0" smtClean="0">
                <a:solidFill>
                  <a:schemeClr val="tx1"/>
                </a:solidFill>
              </a:rPr>
              <a:t>Termín:12. </a:t>
            </a:r>
            <a:r>
              <a:rPr lang="sk-SK" b="1" u="sng" dirty="0">
                <a:solidFill>
                  <a:schemeClr val="tx1"/>
                </a:solidFill>
              </a:rPr>
              <a:t>03. </a:t>
            </a:r>
            <a:r>
              <a:rPr lang="sk-SK" b="1" u="sng" dirty="0" smtClean="0">
                <a:solidFill>
                  <a:schemeClr val="tx1"/>
                </a:solidFill>
              </a:rPr>
              <a:t>2019 </a:t>
            </a:r>
            <a:r>
              <a:rPr lang="sk-SK" b="1" u="sng" dirty="0">
                <a:solidFill>
                  <a:schemeClr val="tx1"/>
                </a:solidFill>
              </a:rPr>
              <a:t>– </a:t>
            </a:r>
            <a:r>
              <a:rPr lang="sk-SK" b="1" u="sng" dirty="0" smtClean="0">
                <a:solidFill>
                  <a:schemeClr val="tx1"/>
                </a:solidFill>
              </a:rPr>
              <a:t>14. </a:t>
            </a:r>
            <a:r>
              <a:rPr lang="sk-SK" b="1" u="sng" dirty="0">
                <a:solidFill>
                  <a:schemeClr val="tx1"/>
                </a:solidFill>
              </a:rPr>
              <a:t>03. </a:t>
            </a:r>
            <a:r>
              <a:rPr lang="sk-SK" b="1" u="sng" dirty="0" smtClean="0">
                <a:solidFill>
                  <a:schemeClr val="tx1"/>
                </a:solidFill>
              </a:rPr>
              <a:t>2019</a:t>
            </a:r>
          </a:p>
          <a:p>
            <a:pPr marL="0" indent="0" algn="ctr">
              <a:buNone/>
            </a:pPr>
            <a:endParaRPr lang="sk-SK" u="sng" dirty="0">
              <a:solidFill>
                <a:schemeClr val="tx1"/>
              </a:solidFill>
            </a:endParaRPr>
          </a:p>
          <a:p>
            <a:pPr lvl="0"/>
            <a:r>
              <a:rPr lang="sk-SK" sz="2200" b="1" dirty="0">
                <a:solidFill>
                  <a:schemeClr val="tx1"/>
                </a:solidFill>
              </a:rPr>
              <a:t>Slovenský jazyk a literatúra</a:t>
            </a:r>
            <a:r>
              <a:rPr lang="sk-SK" sz="2200" dirty="0">
                <a:solidFill>
                  <a:schemeClr val="tx1"/>
                </a:solidFill>
              </a:rPr>
              <a:t> – </a:t>
            </a:r>
            <a:r>
              <a:rPr lang="sk-SK" sz="2200" b="1" dirty="0">
                <a:solidFill>
                  <a:schemeClr val="tx1"/>
                </a:solidFill>
              </a:rPr>
              <a:t>150 minút </a:t>
            </a:r>
            <a:r>
              <a:rPr lang="sk-SK" sz="2200" dirty="0">
                <a:solidFill>
                  <a:schemeClr val="tx1"/>
                </a:solidFill>
              </a:rPr>
              <a:t>(jedna téma zo štyroch ponúkaných možností)</a:t>
            </a:r>
          </a:p>
          <a:p>
            <a:pPr lvl="1"/>
            <a:r>
              <a:rPr lang="sk-SK" sz="2200" b="1" dirty="0" smtClean="0">
                <a:solidFill>
                  <a:srgbClr val="FF0000"/>
                </a:solidFill>
              </a:rPr>
              <a:t>Rozprávanie</a:t>
            </a:r>
            <a:r>
              <a:rPr lang="sk-SK" sz="2200" dirty="0" smtClean="0"/>
              <a:t>			</a:t>
            </a:r>
            <a:r>
              <a:rPr lang="sk-SK" sz="2200" b="1" dirty="0" smtClean="0">
                <a:solidFill>
                  <a:srgbClr val="002060"/>
                </a:solidFill>
              </a:rPr>
              <a:t>Úvaha</a:t>
            </a:r>
            <a:r>
              <a:rPr lang="sk-SK" sz="2200" b="1" dirty="0">
                <a:solidFill>
                  <a:srgbClr val="002060"/>
                </a:solidFill>
              </a:rPr>
              <a:t>	</a:t>
            </a:r>
          </a:p>
          <a:p>
            <a:pPr lvl="1"/>
            <a:r>
              <a:rPr lang="sk-SK" sz="2200" b="1" dirty="0" smtClean="0">
                <a:solidFill>
                  <a:srgbClr val="00B050"/>
                </a:solidFill>
              </a:rPr>
              <a:t>Slávnostný prejav</a:t>
            </a:r>
            <a:r>
              <a:rPr lang="sk-SK" sz="2200" dirty="0" smtClean="0"/>
              <a:t>		</a:t>
            </a:r>
            <a:r>
              <a:rPr lang="sk-SK" sz="2200" b="1" dirty="0" smtClean="0">
                <a:solidFill>
                  <a:schemeClr val="accent5">
                    <a:lumMod val="60000"/>
                    <a:lumOff val="40000"/>
                  </a:schemeClr>
                </a:solidFill>
              </a:rPr>
              <a:t>Diskusný </a:t>
            </a:r>
            <a:r>
              <a:rPr lang="sk-SK" sz="2200" b="1" dirty="0">
                <a:solidFill>
                  <a:schemeClr val="accent5">
                    <a:lumMod val="60000"/>
                    <a:lumOff val="40000"/>
                  </a:schemeClr>
                </a:solidFill>
              </a:rPr>
              <a:t>príspevok</a:t>
            </a:r>
          </a:p>
          <a:p>
            <a:pPr lvl="1"/>
            <a:r>
              <a:rPr lang="sk-SK" sz="2200" b="1" dirty="0">
                <a:solidFill>
                  <a:schemeClr val="accent2">
                    <a:lumMod val="75000"/>
                  </a:schemeClr>
                </a:solidFill>
              </a:rPr>
              <a:t>Beletrizovaný životopis </a:t>
            </a:r>
            <a:r>
              <a:rPr lang="sk-SK" sz="2200" dirty="0" smtClean="0"/>
              <a:t>	</a:t>
            </a:r>
            <a:r>
              <a:rPr lang="sk-SK" sz="2200" b="1" dirty="0" smtClean="0">
                <a:solidFill>
                  <a:schemeClr val="accent3">
                    <a:lumMod val="60000"/>
                    <a:lumOff val="40000"/>
                  </a:schemeClr>
                </a:solidFill>
              </a:rPr>
              <a:t>Citovo </a:t>
            </a:r>
            <a:r>
              <a:rPr lang="sk-SK" sz="2200" b="1" dirty="0">
                <a:solidFill>
                  <a:schemeClr val="accent3">
                    <a:lumMod val="60000"/>
                    <a:lumOff val="40000"/>
                  </a:schemeClr>
                </a:solidFill>
              </a:rPr>
              <a:t>zafarbený </a:t>
            </a:r>
            <a:r>
              <a:rPr lang="sk-SK" sz="2200" b="1" dirty="0" smtClean="0">
                <a:solidFill>
                  <a:schemeClr val="accent3">
                    <a:lumMod val="60000"/>
                    <a:lumOff val="40000"/>
                  </a:schemeClr>
                </a:solidFill>
              </a:rPr>
              <a:t>opis</a:t>
            </a:r>
            <a:endParaRPr lang="sk-SK" sz="2200" b="1" dirty="0">
              <a:solidFill>
                <a:schemeClr val="accent3">
                  <a:lumMod val="60000"/>
                  <a:lumOff val="40000"/>
                </a:schemeClr>
              </a:solidFill>
            </a:endParaRPr>
          </a:p>
          <a:p>
            <a:pPr lvl="1"/>
            <a:r>
              <a:rPr lang="sk-SK" sz="2200" b="1" dirty="0" smtClean="0">
                <a:solidFill>
                  <a:schemeClr val="tx1">
                    <a:lumMod val="75000"/>
                    <a:lumOff val="25000"/>
                  </a:schemeClr>
                </a:solidFill>
              </a:rPr>
              <a:t>Umelecký opis</a:t>
            </a:r>
            <a:r>
              <a:rPr lang="sk-SK" sz="2200" dirty="0" smtClean="0"/>
              <a:t>		</a:t>
            </a:r>
            <a:r>
              <a:rPr lang="sk-SK" sz="2200" dirty="0" smtClean="0">
                <a:solidFill>
                  <a:srgbClr val="7030A0"/>
                </a:solidFill>
              </a:rPr>
              <a:t>Skupinová </a:t>
            </a:r>
            <a:r>
              <a:rPr lang="sk-SK" sz="2200" dirty="0">
                <a:solidFill>
                  <a:srgbClr val="7030A0"/>
                </a:solidFill>
              </a:rPr>
              <a:t>charakteristika</a:t>
            </a:r>
          </a:p>
          <a:p>
            <a:pPr lvl="1"/>
            <a:r>
              <a:rPr lang="sk-SK" sz="2200" b="1" dirty="0" smtClean="0">
                <a:solidFill>
                  <a:schemeClr val="accent1">
                    <a:lumMod val="75000"/>
                  </a:schemeClr>
                </a:solidFill>
              </a:rPr>
              <a:t>Porovnávacia </a:t>
            </a:r>
            <a:r>
              <a:rPr lang="sk-SK" sz="2200" b="1" dirty="0">
                <a:solidFill>
                  <a:schemeClr val="accent1">
                    <a:lumMod val="75000"/>
                  </a:schemeClr>
                </a:solidFill>
              </a:rPr>
              <a:t>charakteristika</a:t>
            </a:r>
          </a:p>
          <a:p>
            <a:r>
              <a:rPr lang="sk-SK" sz="2200" b="1" dirty="0" smtClean="0">
                <a:solidFill>
                  <a:schemeClr val="tx1"/>
                </a:solidFill>
              </a:rPr>
              <a:t>Anglický </a:t>
            </a:r>
            <a:r>
              <a:rPr lang="sk-SK" sz="2200" b="1" dirty="0">
                <a:solidFill>
                  <a:schemeClr val="tx1"/>
                </a:solidFill>
              </a:rPr>
              <a:t>jazyk, Nemecký jazyk, </a:t>
            </a:r>
            <a:r>
              <a:rPr lang="sk-SK" sz="2200" b="1" dirty="0" smtClean="0">
                <a:solidFill>
                  <a:schemeClr val="tx1"/>
                </a:solidFill>
              </a:rPr>
              <a:t>Ruský jazyk </a:t>
            </a:r>
            <a:r>
              <a:rPr lang="sk-SK" sz="2200" dirty="0" smtClean="0">
                <a:solidFill>
                  <a:schemeClr val="tx1"/>
                </a:solidFill>
              </a:rPr>
              <a:t>– </a:t>
            </a:r>
            <a:r>
              <a:rPr lang="sk-SK" sz="2200" b="1" dirty="0">
                <a:solidFill>
                  <a:schemeClr val="tx1"/>
                </a:solidFill>
              </a:rPr>
              <a:t>60 minútový test </a:t>
            </a:r>
            <a:r>
              <a:rPr lang="sk-SK" sz="2200" dirty="0">
                <a:solidFill>
                  <a:schemeClr val="tx1"/>
                </a:solidFill>
              </a:rPr>
              <a:t>(1 úloha s dlhou odpoveďou)</a:t>
            </a:r>
          </a:p>
        </p:txBody>
      </p:sp>
    </p:spTree>
    <p:extLst>
      <p:ext uri="{BB962C8B-B14F-4D97-AF65-F5344CB8AC3E}">
        <p14:creationId xmlns:p14="http://schemas.microsoft.com/office/powerpoint/2010/main" val="1050570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268760"/>
          </a:xfrm>
        </p:spPr>
        <p:txBody>
          <a:bodyPr/>
          <a:lstStyle/>
          <a:p>
            <a:pPr>
              <a:lnSpc>
                <a:spcPts val="4500"/>
              </a:lnSpc>
            </a:pPr>
            <a:r>
              <a:rPr lang="sk-SK" sz="3200" b="1" dirty="0"/>
              <a:t>Praktická časť odbornej zložky maturitnej skúšky (PČOZ MS</a:t>
            </a:r>
            <a:r>
              <a:rPr lang="sk-SK" sz="3200" b="1" dirty="0" smtClean="0"/>
              <a:t>)</a:t>
            </a:r>
            <a:endParaRPr lang="sk-SK" sz="3200" dirty="0"/>
          </a:p>
        </p:txBody>
      </p:sp>
      <p:sp>
        <p:nvSpPr>
          <p:cNvPr id="3" name="Zástupný symbol obsahu 2"/>
          <p:cNvSpPr>
            <a:spLocks noGrp="1"/>
          </p:cNvSpPr>
          <p:nvPr>
            <p:ph idx="1"/>
          </p:nvPr>
        </p:nvSpPr>
        <p:spPr>
          <a:xfrm>
            <a:off x="457200" y="1307901"/>
            <a:ext cx="8229600" cy="4857403"/>
          </a:xfrm>
        </p:spPr>
        <p:txBody>
          <a:bodyPr>
            <a:normAutofit fontScale="85000" lnSpcReduction="10000"/>
          </a:bodyPr>
          <a:lstStyle/>
          <a:p>
            <a:pPr marL="0" indent="0" algn="ctr">
              <a:spcAft>
                <a:spcPts val="600"/>
              </a:spcAft>
              <a:buNone/>
            </a:pPr>
            <a:r>
              <a:rPr lang="sk-SK" sz="2600" b="1" u="sng" dirty="0" smtClean="0">
                <a:solidFill>
                  <a:srgbClr val="FF0000"/>
                </a:solidFill>
              </a:rPr>
              <a:t>Termín: 15. </a:t>
            </a:r>
            <a:r>
              <a:rPr lang="sk-SK" sz="2600" b="1" u="sng" dirty="0">
                <a:solidFill>
                  <a:srgbClr val="FF0000"/>
                </a:solidFill>
              </a:rPr>
              <a:t>04. </a:t>
            </a:r>
            <a:r>
              <a:rPr lang="sk-SK" sz="2600" b="1" u="sng" dirty="0" smtClean="0">
                <a:solidFill>
                  <a:srgbClr val="FF0000"/>
                </a:solidFill>
              </a:rPr>
              <a:t>2019 </a:t>
            </a:r>
            <a:r>
              <a:rPr lang="sk-SK" sz="2600" b="1" u="sng" dirty="0">
                <a:solidFill>
                  <a:srgbClr val="FF0000"/>
                </a:solidFill>
              </a:rPr>
              <a:t>– </a:t>
            </a:r>
            <a:r>
              <a:rPr lang="sk-SK" sz="2600" b="1" u="sng" dirty="0" smtClean="0">
                <a:solidFill>
                  <a:srgbClr val="FF0000"/>
                </a:solidFill>
              </a:rPr>
              <a:t>17</a:t>
            </a:r>
            <a:r>
              <a:rPr lang="sk-SK" sz="2600" b="1" u="sng" dirty="0">
                <a:solidFill>
                  <a:srgbClr val="FF0000"/>
                </a:solidFill>
              </a:rPr>
              <a:t>. 04. </a:t>
            </a:r>
            <a:r>
              <a:rPr lang="sk-SK" sz="2600" b="1" u="sng" dirty="0" smtClean="0">
                <a:solidFill>
                  <a:srgbClr val="FF0000"/>
                </a:solidFill>
              </a:rPr>
              <a:t>2019</a:t>
            </a:r>
            <a:endParaRPr lang="sk-SK" sz="2600" u="sng" dirty="0">
              <a:solidFill>
                <a:srgbClr val="FF0000"/>
              </a:solidFill>
            </a:endParaRPr>
          </a:p>
          <a:p>
            <a:r>
              <a:rPr lang="sk-SK" dirty="0">
                <a:solidFill>
                  <a:schemeClr val="tx1"/>
                </a:solidFill>
              </a:rPr>
              <a:t>Žiak vykoná PČOZ jednou z týchto foriem:</a:t>
            </a:r>
          </a:p>
          <a:p>
            <a:r>
              <a:rPr lang="sk-SK" sz="2100" b="1" dirty="0">
                <a:solidFill>
                  <a:schemeClr val="tx1"/>
                </a:solidFill>
              </a:rPr>
              <a:t>a) Praktická realizácia a predvedenie komplexnej úlohy </a:t>
            </a:r>
            <a:r>
              <a:rPr lang="sk-SK" sz="2100" b="1" dirty="0" smtClean="0">
                <a:solidFill>
                  <a:schemeClr val="tx1"/>
                </a:solidFill>
              </a:rPr>
              <a:t>(8 </a:t>
            </a:r>
            <a:r>
              <a:rPr lang="sk-SK" sz="2100" b="1" dirty="0">
                <a:solidFill>
                  <a:schemeClr val="tx1"/>
                </a:solidFill>
              </a:rPr>
              <a:t>hod</a:t>
            </a:r>
            <a:r>
              <a:rPr lang="sk-SK" sz="2100" b="1" dirty="0" smtClean="0">
                <a:solidFill>
                  <a:schemeClr val="tx1"/>
                </a:solidFill>
              </a:rPr>
              <a:t>.)</a:t>
            </a:r>
            <a:endParaRPr lang="sk-SK" sz="2100" dirty="0">
              <a:solidFill>
                <a:schemeClr val="tx1"/>
              </a:solidFill>
            </a:endParaRPr>
          </a:p>
          <a:p>
            <a:pPr lvl="1"/>
            <a:r>
              <a:rPr lang="sk-SK" sz="1900" dirty="0" smtClean="0">
                <a:solidFill>
                  <a:schemeClr val="tx1"/>
                </a:solidFill>
              </a:rPr>
              <a:t>Praktická </a:t>
            </a:r>
            <a:r>
              <a:rPr lang="sk-SK" sz="1900" dirty="0">
                <a:solidFill>
                  <a:schemeClr val="tx1"/>
                </a:solidFill>
              </a:rPr>
              <a:t>činnosť, ktorej výsledkom je výrobok alebo služba, praktické cvičenia, simulácia, laboratórne cvičenia a pod. Podľa charakteru študijného odboru a vyžrebovanej témy je jej súčasťou písomné a grafické riešenie a vyhodnotenie </a:t>
            </a:r>
            <a:r>
              <a:rPr lang="sk-SK" sz="1900" dirty="0" smtClean="0">
                <a:solidFill>
                  <a:schemeClr val="tx1"/>
                </a:solidFill>
              </a:rPr>
              <a:t>úlohy.</a:t>
            </a:r>
            <a:endParaRPr lang="sk-SK" sz="1900" b="1" dirty="0">
              <a:solidFill>
                <a:schemeClr val="tx1"/>
              </a:solidFill>
            </a:endParaRPr>
          </a:p>
          <a:p>
            <a:r>
              <a:rPr lang="sk-SK" sz="2100" b="1" dirty="0">
                <a:solidFill>
                  <a:schemeClr val="tx1"/>
                </a:solidFill>
              </a:rPr>
              <a:t>b) Obhajoba vlastného projektu (20 min.)</a:t>
            </a:r>
            <a:endParaRPr lang="sk-SK" sz="2100" dirty="0">
              <a:solidFill>
                <a:schemeClr val="tx1"/>
              </a:solidFill>
            </a:endParaRPr>
          </a:p>
          <a:p>
            <a:pPr lvl="1"/>
            <a:r>
              <a:rPr lang="sk-SK" sz="1900" dirty="0" smtClean="0">
                <a:solidFill>
                  <a:schemeClr val="tx1"/>
                </a:solidFill>
              </a:rPr>
              <a:t>Žiak </a:t>
            </a:r>
            <a:r>
              <a:rPr lang="sk-SK" sz="1900" dirty="0">
                <a:solidFill>
                  <a:schemeClr val="tx1"/>
                </a:solidFill>
              </a:rPr>
              <a:t>predloží maturitnej komisii komplexnú odbornú prácu alebo projekt, ktorý riešil počas </a:t>
            </a:r>
            <a:r>
              <a:rPr lang="sk-SK" sz="1900" dirty="0" smtClean="0">
                <a:solidFill>
                  <a:schemeClr val="tx1"/>
                </a:solidFill>
              </a:rPr>
              <a:t>štúdia. </a:t>
            </a:r>
            <a:r>
              <a:rPr lang="sk-SK" sz="1900" dirty="0">
                <a:solidFill>
                  <a:schemeClr val="tx1"/>
                </a:solidFill>
              </a:rPr>
              <a:t>Práca musí byť obsahovo zameraná podľa odboru </a:t>
            </a:r>
            <a:r>
              <a:rPr lang="sk-SK" sz="1900" dirty="0" smtClean="0">
                <a:solidFill>
                  <a:schemeClr val="tx1"/>
                </a:solidFill>
              </a:rPr>
              <a:t>štúdia.</a:t>
            </a:r>
          </a:p>
          <a:p>
            <a:pPr marL="457200" lvl="1" indent="0">
              <a:buNone/>
            </a:pPr>
            <a:r>
              <a:rPr lang="sk-SK" sz="2100" b="1" dirty="0">
                <a:solidFill>
                  <a:schemeClr val="tx1"/>
                </a:solidFill>
              </a:rPr>
              <a:t>c) Obhajoba úspešných súťažných prác (20 min.)</a:t>
            </a:r>
          </a:p>
          <a:p>
            <a:pPr lvl="1">
              <a:spcAft>
                <a:spcPts val="600"/>
              </a:spcAft>
            </a:pPr>
            <a:r>
              <a:rPr lang="sk-SK" sz="1900" dirty="0" smtClean="0">
                <a:solidFill>
                  <a:schemeClr val="tx1"/>
                </a:solidFill>
              </a:rPr>
              <a:t>Žiak </a:t>
            </a:r>
            <a:r>
              <a:rPr lang="sk-SK" sz="1900" dirty="0">
                <a:solidFill>
                  <a:schemeClr val="tx1"/>
                </a:solidFill>
              </a:rPr>
              <a:t>predvedie a obháji úspešnú odbornú prácu, ktorá sa umiestnila na 1. až 3. mieste v krajskom kole alebo 1. až 5. mieste v celoštátnom kole súťaže žiakov stredných škôl v SR registrovanej MŠ SR.</a:t>
            </a:r>
          </a:p>
          <a:p>
            <a:pPr marL="342900" lvl="1" indent="-342900"/>
            <a:r>
              <a:rPr lang="sk-SK" sz="2400" dirty="0" smtClean="0">
                <a:solidFill>
                  <a:schemeClr val="tx1"/>
                </a:solidFill>
              </a:rPr>
              <a:t>Žiak </a:t>
            </a:r>
            <a:r>
              <a:rPr lang="sk-SK" sz="2400" dirty="0">
                <a:solidFill>
                  <a:schemeClr val="tx1"/>
                </a:solidFill>
              </a:rPr>
              <a:t>si do </a:t>
            </a:r>
            <a:r>
              <a:rPr lang="sk-SK" sz="2400" b="1" dirty="0" smtClean="0">
                <a:solidFill>
                  <a:schemeClr val="tx1"/>
                </a:solidFill>
              </a:rPr>
              <a:t>09. novembra </a:t>
            </a:r>
            <a:r>
              <a:rPr lang="sk-SK" sz="2400" b="1" dirty="0" smtClean="0">
                <a:solidFill>
                  <a:schemeClr val="tx1"/>
                </a:solidFill>
              </a:rPr>
              <a:t>2018 </a:t>
            </a:r>
            <a:r>
              <a:rPr lang="sk-SK" sz="2400" dirty="0">
                <a:solidFill>
                  <a:schemeClr val="tx1"/>
                </a:solidFill>
              </a:rPr>
              <a:t>zvolí formu PČOZ a vyplní záväznú prihlášku.</a:t>
            </a:r>
          </a:p>
          <a:p>
            <a:endParaRPr lang="sk-SK" dirty="0"/>
          </a:p>
        </p:txBody>
      </p:sp>
    </p:spTree>
    <p:extLst>
      <p:ext uri="{BB962C8B-B14F-4D97-AF65-F5344CB8AC3E}">
        <p14:creationId xmlns:p14="http://schemas.microsoft.com/office/powerpoint/2010/main" val="34746368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kutíva">
  <a:themeElements>
    <a:clrScheme name="Exekutíva">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kutíva">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kutív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28505</TotalTime>
  <Words>2167</Words>
  <Application>Microsoft Office PowerPoint</Application>
  <PresentationFormat>Prezentácia na obrazovke (4:3)</PresentationFormat>
  <Paragraphs>145</Paragraphs>
  <Slides>23</Slides>
  <Notes>1</Notes>
  <HiddenSlides>0</HiddenSlides>
  <MMClips>0</MMClips>
  <ScaleCrop>false</ScaleCrop>
  <HeadingPairs>
    <vt:vector size="4" baseType="variant">
      <vt:variant>
        <vt:lpstr>Motív</vt:lpstr>
      </vt:variant>
      <vt:variant>
        <vt:i4>1</vt:i4>
      </vt:variant>
      <vt:variant>
        <vt:lpstr>Nadpisy snímok</vt:lpstr>
      </vt:variant>
      <vt:variant>
        <vt:i4>23</vt:i4>
      </vt:variant>
    </vt:vector>
  </HeadingPairs>
  <TitlesOfParts>
    <vt:vector size="24" baseType="lpstr">
      <vt:lpstr>Exekutíva</vt:lpstr>
      <vt:lpstr>MATURITNÁ SKÚŠKA 2019</vt:lpstr>
      <vt:lpstr>Skratky</vt:lpstr>
      <vt:lpstr>Základné informácie</vt:lpstr>
      <vt:lpstr>Riadny termín maturitnej skúšky</vt:lpstr>
      <vt:lpstr>Náhradný a opravný termín MS</vt:lpstr>
      <vt:lpstr>Priebeh maturitnej skúšky</vt:lpstr>
      <vt:lpstr>Externá forma maturitnej skúšky (EČ)</vt:lpstr>
      <vt:lpstr>Písomná forma internej časti MS (PFIČ - Maturitný sloh)</vt:lpstr>
      <vt:lpstr>Praktická časť odbornej zložky maturitnej skúšky (PČOZ MS)</vt:lpstr>
      <vt:lpstr>PČOZ - obhajoba vlastného projektu</vt:lpstr>
      <vt:lpstr>PČOZ - obhajoba vlastného projektu</vt:lpstr>
      <vt:lpstr>PČOZ - obhajoba vlastného projektu</vt:lpstr>
      <vt:lpstr>Ústna forma internej časti MS (ÚFIČ)</vt:lpstr>
      <vt:lpstr>MS z dobrovoľného predmetu</vt:lpstr>
      <vt:lpstr>MS z matematiky ako dobrovoľného predmetu</vt:lpstr>
      <vt:lpstr>MS z matematiky ako dobrovoľného predmetu</vt:lpstr>
      <vt:lpstr>Podmienky úspešného ukončenia maturitnej skúšky</vt:lpstr>
      <vt:lpstr>Príklady hodnotenia a klasifikácie MS zo SJL a cudzích jazykov</vt:lpstr>
      <vt:lpstr>Opakovanie neúspešnej maturity</vt:lpstr>
      <vt:lpstr>Ukončenie maturitnej skúšky - legislatíva</vt:lpstr>
      <vt:lpstr>Ukončenie MS a štúdia</vt:lpstr>
      <vt:lpstr>NEZABUDNI!!!</vt:lpstr>
      <vt:lpstr>Užitočné odkazy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MATURITNÁ SKÚŠKA 2017</dc:title>
  <dc:creator>admin</dc:creator>
  <cp:lastModifiedBy>admin</cp:lastModifiedBy>
  <cp:revision>100</cp:revision>
  <dcterms:created xsi:type="dcterms:W3CDTF">2016-12-12T18:23:01Z</dcterms:created>
  <dcterms:modified xsi:type="dcterms:W3CDTF">2018-10-04T20:18:21Z</dcterms:modified>
</cp:coreProperties>
</file>